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78" r:id="rId3"/>
    <p:sldId id="275" r:id="rId4"/>
    <p:sldId id="288" r:id="rId5"/>
    <p:sldId id="284" r:id="rId6"/>
    <p:sldId id="290" r:id="rId7"/>
    <p:sldId id="285" r:id="rId8"/>
    <p:sldId id="291" r:id="rId9"/>
    <p:sldId id="258" r:id="rId10"/>
    <p:sldId id="283" r:id="rId11"/>
    <p:sldId id="259" r:id="rId12"/>
    <p:sldId id="289" r:id="rId13"/>
    <p:sldId id="293" r:id="rId14"/>
    <p:sldId id="282" r:id="rId15"/>
    <p:sldId id="281" r:id="rId16"/>
    <p:sldId id="286" r:id="rId17"/>
    <p:sldId id="287" r:id="rId18"/>
    <p:sldId id="294" r:id="rId19"/>
    <p:sldId id="279" r:id="rId20"/>
  </p:sldIdLst>
  <p:sldSz cx="12192000" cy="6858000"/>
  <p:notesSz cx="12192000" cy="6858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olska Aleksandra" initials="WA" lastIdx="2" clrIdx="0">
    <p:extLst>
      <p:ext uri="{19B8F6BF-5375-455C-9EA6-DF929625EA0E}">
        <p15:presenceInfo xmlns:p15="http://schemas.microsoft.com/office/powerpoint/2012/main" userId="S-1-5-21-399909704-3026187594-3037060977-270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7" autoAdjust="0"/>
    <p:restoredTop sz="94660"/>
  </p:normalViewPr>
  <p:slideViewPr>
    <p:cSldViewPr>
      <p:cViewPr varScale="1">
        <p:scale>
          <a:sx n="62" d="100"/>
          <a:sy n="62" d="100"/>
        </p:scale>
        <p:origin x="828" y="5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8D6DEB-ACC5-455C-88AA-33764E32FD5D}" type="datetimeFigureOut">
              <a:rPr lang="pl-PL" smtClean="0"/>
              <a:t>2020.06.01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3F03C9-484A-4DFC-8649-40411D2CCCB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09833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3F03C9-484A-4DFC-8649-40411D2CCCB3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766448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3F03C9-484A-4DFC-8649-40411D2CCCB3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641747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3F03C9-484A-4DFC-8649-40411D2CCCB3}" type="slidenum">
              <a:rPr lang="pl-PL" smtClean="0"/>
              <a:t>11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662790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rgbClr val="B61928"/>
                </a:solidFill>
                <a:latin typeface="Calibri Light"/>
                <a:cs typeface="Calibri Light"/>
              </a:defRPr>
            </a:lvl1pPr>
          </a:lstStyle>
          <a:p>
            <a:pPr marL="97155">
              <a:lnSpc>
                <a:spcPts val="1614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rgbClr val="626769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rgbClr val="B61928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rgbClr val="B61928"/>
                </a:solidFill>
                <a:latin typeface="Calibri Light"/>
                <a:cs typeface="Calibri Light"/>
              </a:defRPr>
            </a:lvl1pPr>
          </a:lstStyle>
          <a:p>
            <a:pPr marL="97155">
              <a:lnSpc>
                <a:spcPts val="1614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rgbClr val="626769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rgbClr val="B61928"/>
                </a:solidFill>
                <a:latin typeface="Calibri Light"/>
                <a:cs typeface="Calibri Light"/>
              </a:defRPr>
            </a:lvl1pPr>
          </a:lstStyle>
          <a:p>
            <a:pPr marL="97155">
              <a:lnSpc>
                <a:spcPts val="1614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bk object 17"/>
          <p:cNvSpPr/>
          <p:nvPr/>
        </p:nvSpPr>
        <p:spPr>
          <a:xfrm>
            <a:off x="0" y="1853183"/>
            <a:ext cx="12192000" cy="500481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rgbClr val="626769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rgbClr val="B61928"/>
                </a:solidFill>
                <a:latin typeface="Calibri Light"/>
                <a:cs typeface="Calibri Light"/>
              </a:defRPr>
            </a:lvl1pPr>
          </a:lstStyle>
          <a:p>
            <a:pPr marL="97155">
              <a:lnSpc>
                <a:spcPts val="1614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  <p:pic>
        <p:nvPicPr>
          <p:cNvPr id="7" name="Obraz 6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1214"/>
          <a:stretch/>
        </p:blipFill>
        <p:spPr>
          <a:xfrm>
            <a:off x="409074" y="287663"/>
            <a:ext cx="2371825" cy="55939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rgbClr val="B61928"/>
                </a:solidFill>
                <a:latin typeface="Calibri Light"/>
                <a:cs typeface="Calibri Light"/>
              </a:defRPr>
            </a:lvl1pPr>
          </a:lstStyle>
          <a:p>
            <a:pPr marL="97155">
              <a:lnSpc>
                <a:spcPts val="1614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  <p:pic>
        <p:nvPicPr>
          <p:cNvPr id="3" name="Obraz 2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1214"/>
          <a:stretch/>
        </p:blipFill>
        <p:spPr>
          <a:xfrm>
            <a:off x="409074" y="287663"/>
            <a:ext cx="2371825" cy="559398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971800" y="246682"/>
            <a:ext cx="8686800" cy="4038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rgbClr val="626769"/>
                </a:solidFill>
                <a:latin typeface="Calibri"/>
                <a:cs typeface="Calibri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48869" y="1698813"/>
            <a:ext cx="11294261" cy="29013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rgbClr val="B61928"/>
                </a:solidFill>
                <a:latin typeface="Calibri"/>
                <a:cs typeface="Calibri"/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585583" y="6360665"/>
            <a:ext cx="327659" cy="228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rgbClr val="B61928"/>
                </a:solidFill>
                <a:latin typeface="Calibri Light"/>
                <a:cs typeface="Calibri Light"/>
              </a:defRPr>
            </a:lvl1pPr>
          </a:lstStyle>
          <a:p>
            <a:pPr marL="97155">
              <a:lnSpc>
                <a:spcPts val="1614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  <p:pic>
        <p:nvPicPr>
          <p:cNvPr id="8" name="Obraz 7"/>
          <p:cNvPicPr>
            <a:picLocks noChangeAspect="1"/>
          </p:cNvPicPr>
          <p:nvPr userDrawn="1"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1214"/>
          <a:stretch/>
        </p:blipFill>
        <p:spPr>
          <a:xfrm>
            <a:off x="409074" y="287663"/>
            <a:ext cx="2371825" cy="55939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v.pl/web/koronawirus/do-pobrania" TargetMode="Externa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v.pl/web/koronawirus/podejrzewasz-u-siebie-koronawirusa" TargetMode="Externa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v.pl/web/koronawirus/podejrzewasz-u-siebie-koronawirusa" TargetMode="Externa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www.aaaaaaaaaaaa.pl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5" Type="http://schemas.openxmlformats.org/officeDocument/2006/relationships/hyperlink" Target="https://www.pip.gov.pl/pl/wiadomosci/109995,bezpieczny-powrot-do-pracy-zalecenia-panstwowej-inspekcji-pracy.html" TargetMode="External"/><Relationship Id="rId4" Type="http://schemas.openxmlformats.org/officeDocument/2006/relationships/hyperlink" Target="https://www.pip.gov.pl/pl/f/v/222228/koronawirus-zalecenia%20ogolne%202020%2005%2019.pdf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v.pl/web/koronawirus/do-pobrania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761" y="761"/>
            <a:ext cx="914400" cy="0"/>
          </a:xfrm>
          <a:custGeom>
            <a:avLst/>
            <a:gdLst/>
            <a:ahLst/>
            <a:cxnLst/>
            <a:rect l="l" t="t" r="r" b="b"/>
            <a:pathLst>
              <a:path w="914400">
                <a:moveTo>
                  <a:pt x="0" y="0"/>
                </a:moveTo>
                <a:lnTo>
                  <a:pt x="914400" y="0"/>
                </a:lnTo>
              </a:path>
            </a:pathLst>
          </a:custGeom>
          <a:ln w="3175">
            <a:solidFill>
              <a:srgbClr val="FB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 idx="4294967295"/>
          </p:nvPr>
        </p:nvSpPr>
        <p:spPr>
          <a:xfrm>
            <a:off x="2265606" y="1752600"/>
            <a:ext cx="7208838" cy="22288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pl-PL" sz="4800" spc="-10" dirty="0"/>
              <a:t>Organizacja stanowisk pracy w czasach pandemii </a:t>
            </a:r>
            <a:r>
              <a:rPr lang="pl-PL" sz="4800" spc="-10" dirty="0" err="1"/>
              <a:t>koronawirusa</a:t>
            </a:r>
            <a:r>
              <a:rPr lang="pl-PL" sz="4800" spc="-10" dirty="0"/>
              <a:t> SARS-CoV-2</a:t>
            </a:r>
            <a:endParaRPr sz="4800" spc="-10" dirty="0"/>
          </a:p>
        </p:txBody>
      </p:sp>
      <p:sp>
        <p:nvSpPr>
          <p:cNvPr id="5" name="object 5"/>
          <p:cNvSpPr txBox="1"/>
          <p:nvPr/>
        </p:nvSpPr>
        <p:spPr>
          <a:xfrm>
            <a:off x="2265606" y="3455691"/>
            <a:ext cx="7836534" cy="9900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24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15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lang="pl-PL" sz="1800" spc="-5" dirty="0">
                <a:solidFill>
                  <a:srgbClr val="626769"/>
                </a:solidFill>
                <a:latin typeface="Calibri"/>
                <a:cs typeface="Calibri"/>
              </a:rPr>
              <a:t>Iwona Waszczykowska</a:t>
            </a:r>
            <a:r>
              <a:rPr sz="1800" spc="-20" dirty="0">
                <a:solidFill>
                  <a:srgbClr val="626769"/>
                </a:solidFill>
                <a:latin typeface="Calibri"/>
                <a:cs typeface="Calibri"/>
              </a:rPr>
              <a:t>,</a:t>
            </a:r>
            <a:r>
              <a:rPr sz="1800" spc="25" dirty="0">
                <a:solidFill>
                  <a:srgbClr val="626769"/>
                </a:solidFill>
                <a:latin typeface="Calibri"/>
                <a:cs typeface="Calibri"/>
              </a:rPr>
              <a:t> </a:t>
            </a:r>
            <a:r>
              <a:rPr lang="pl-PL" spc="25" dirty="0">
                <a:solidFill>
                  <a:srgbClr val="626769"/>
                </a:solidFill>
                <a:latin typeface="Calibri"/>
                <a:cs typeface="Calibri"/>
              </a:rPr>
              <a:t>01</a:t>
            </a:r>
            <a:r>
              <a:rPr sz="1800" dirty="0">
                <a:solidFill>
                  <a:srgbClr val="626769"/>
                </a:solidFill>
                <a:latin typeface="Calibri"/>
                <a:cs typeface="Calibri"/>
              </a:rPr>
              <a:t>.0</a:t>
            </a:r>
            <a:r>
              <a:rPr lang="pl-PL" sz="1800" dirty="0">
                <a:solidFill>
                  <a:srgbClr val="626769"/>
                </a:solidFill>
                <a:latin typeface="Calibri"/>
                <a:cs typeface="Calibri"/>
              </a:rPr>
              <a:t>6</a:t>
            </a:r>
            <a:r>
              <a:rPr sz="1800" dirty="0">
                <a:solidFill>
                  <a:srgbClr val="626769"/>
                </a:solidFill>
                <a:latin typeface="Calibri"/>
                <a:cs typeface="Calibri"/>
              </a:rPr>
              <a:t>.20</a:t>
            </a:r>
            <a:r>
              <a:rPr lang="pl-PL" dirty="0">
                <a:solidFill>
                  <a:srgbClr val="626769"/>
                </a:solidFill>
                <a:latin typeface="Calibri"/>
                <a:cs typeface="Calibri"/>
              </a:rPr>
              <a:t>20</a:t>
            </a:r>
            <a:endParaRPr sz="1800" dirty="0">
              <a:latin typeface="Calibri"/>
              <a:cs typeface="Calibri"/>
            </a:endParaRPr>
          </a:p>
        </p:txBody>
      </p:sp>
      <p:pic>
        <p:nvPicPr>
          <p:cNvPr id="8" name="Obraz 7" descr="Znak z logopytu PARP - husaria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0" y="5334000"/>
            <a:ext cx="1205484" cy="1074109"/>
          </a:xfrm>
          <a:prstGeom prst="rect">
            <a:avLst/>
          </a:prstGeom>
        </p:spPr>
      </p:pic>
      <p:pic>
        <p:nvPicPr>
          <p:cNvPr id="2" name="Obraz 1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1214"/>
          <a:stretch/>
        </p:blipFill>
        <p:spPr>
          <a:xfrm>
            <a:off x="381000" y="321330"/>
            <a:ext cx="2133600" cy="503212"/>
          </a:xfrm>
          <a:prstGeom prst="rect">
            <a:avLst/>
          </a:prstGeom>
        </p:spPr>
      </p:pic>
      <p:sp>
        <p:nvSpPr>
          <p:cNvPr id="6" name="Prostokąt 5">
            <a:extLst>
              <a:ext uri="{FF2B5EF4-FFF2-40B4-BE49-F238E27FC236}">
                <a16:creationId xmlns:a16="http://schemas.microsoft.com/office/drawing/2014/main" id="{A5F4EA3F-10C0-4706-8EF5-96C6B3436FE7}"/>
              </a:ext>
            </a:extLst>
          </p:cNvPr>
          <p:cNvSpPr/>
          <p:nvPr/>
        </p:nvSpPr>
        <p:spPr>
          <a:xfrm>
            <a:off x="0" y="6654055"/>
            <a:ext cx="1270000" cy="153888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spAutoFit/>
          </a:bodyPr>
          <a:lstStyle/>
          <a:p>
            <a:pPr algn="ctr"/>
            <a:r>
              <a:rPr lang="pl-PL" sz="1000">
                <a:solidFill>
                  <a:srgbClr val="000000"/>
                </a:solidFill>
              </a:rPr>
              <a:t>Unrestricted</a:t>
            </a:r>
          </a:p>
        </p:txBody>
      </p:sp>
      <p:pic>
        <p:nvPicPr>
          <p:cNvPr id="9" name="Obraz 8">
            <a:extLst>
              <a:ext uri="{FF2B5EF4-FFF2-40B4-BE49-F238E27FC236}">
                <a16:creationId xmlns:a16="http://schemas.microsoft.com/office/drawing/2014/main" id="{262DFF45-F700-4867-8D0D-B0BEC9BE755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4753577"/>
            <a:ext cx="3200400" cy="1353769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7155">
              <a:lnSpc>
                <a:spcPts val="1614"/>
              </a:lnSpc>
            </a:pPr>
            <a:fld id="{81D60167-4931-47E6-BA6A-407CBD079E47}" type="slidenum">
              <a:rPr spc="-5" dirty="0"/>
              <a:t>10</a:t>
            </a:fld>
            <a:endParaRPr spc="-5" dirty="0"/>
          </a:p>
        </p:txBody>
      </p:sp>
      <p:sp>
        <p:nvSpPr>
          <p:cNvPr id="3" name="object 3"/>
          <p:cNvSpPr txBox="1"/>
          <p:nvPr/>
        </p:nvSpPr>
        <p:spPr>
          <a:xfrm>
            <a:off x="685800" y="1600200"/>
            <a:ext cx="7239000" cy="4182683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marL="355600" marR="345440" indent="-342900">
              <a:lnSpc>
                <a:spcPts val="24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pl-PL" spc="-25" dirty="0">
                <a:solidFill>
                  <a:srgbClr val="626769"/>
                </a:solidFill>
                <a:cs typeface="Calibri"/>
              </a:rPr>
              <a:t>Ustal zasady wejść i wyjść na teren zakładu pracy. Jeżeli jest możliwość, ustal oddzielne wejścia i wyjścia. Jeżeli masz wprowadzony podział na zespoły, zapewnij aby te grupy się nie mijały na drogach komunikacyjnych. </a:t>
            </a:r>
          </a:p>
          <a:p>
            <a:pPr marL="355600" marR="345440" indent="-342900">
              <a:lnSpc>
                <a:spcPts val="24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pl-PL" spc="-25" dirty="0">
                <a:solidFill>
                  <a:srgbClr val="626769"/>
                </a:solidFill>
                <a:cs typeface="Calibri"/>
              </a:rPr>
              <a:t>Jeżeli jest to możliwe, rozważ komunikację jednokierunkową. </a:t>
            </a:r>
          </a:p>
          <a:p>
            <a:pPr marL="355600" marR="345440" indent="-342900">
              <a:lnSpc>
                <a:spcPts val="24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pl-PL" spc="-25" dirty="0">
                <a:solidFill>
                  <a:srgbClr val="626769"/>
                </a:solidFill>
                <a:cs typeface="Calibri"/>
              </a:rPr>
              <a:t>Ogranicz ilość dotykanych powierzchni przez pracowników podczas przemieszczania na terenie zakładu pracy. Zastosuj specjalne uchwyty na klamki, bądź - jeśli to możliwe - zostaw otwarte drzwi.</a:t>
            </a:r>
          </a:p>
          <a:p>
            <a:pPr marL="355600" marR="345440" indent="-342900">
              <a:lnSpc>
                <a:spcPts val="24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pl-PL" spc="-25" dirty="0">
                <a:solidFill>
                  <a:srgbClr val="626769"/>
                </a:solidFill>
                <a:cs typeface="Calibri"/>
              </a:rPr>
              <a:t>Ogranicz ilość osób mogących przebywać w windzie np.  windy tylko dla osób z dysfunkcjami lub przesyłkami. W tym samym czasie tylko 1 osoba może skorzystać z windy. Windy otwarte w trybie spoczynku.</a:t>
            </a:r>
          </a:p>
          <a:p>
            <a:pPr marL="298450" marR="345440" indent="-285750">
              <a:lnSpc>
                <a:spcPct val="80000"/>
              </a:lnSpc>
              <a:spcBef>
                <a:spcPts val="530"/>
              </a:spcBef>
              <a:buFont typeface="Arial" panose="020B0604020202020204" pitchFamily="34" charset="0"/>
              <a:buChar char="•"/>
            </a:pPr>
            <a:endParaRPr lang="pl-PL" spc="-25" dirty="0">
              <a:solidFill>
                <a:srgbClr val="626769"/>
              </a:solidFill>
              <a:cs typeface="Calibri"/>
            </a:endParaRPr>
          </a:p>
        </p:txBody>
      </p:sp>
      <p:sp>
        <p:nvSpPr>
          <p:cNvPr id="9" name="object 46"/>
          <p:cNvSpPr txBox="1">
            <a:spLocks/>
          </p:cNvSpPr>
          <p:nvPr/>
        </p:nvSpPr>
        <p:spPr>
          <a:xfrm>
            <a:off x="3038375" y="254917"/>
            <a:ext cx="8677499" cy="45666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800" b="0" i="0">
                <a:solidFill>
                  <a:srgbClr val="626769"/>
                </a:solidFill>
                <a:latin typeface="Calibri"/>
                <a:ea typeface="+mj-ea"/>
                <a:cs typeface="Calibri"/>
              </a:defRPr>
            </a:lvl1pPr>
          </a:lstStyle>
          <a:p>
            <a:pPr marL="12700" marR="5080">
              <a:lnSpc>
                <a:spcPct val="107800"/>
              </a:lnSpc>
              <a:spcBef>
                <a:spcPts val="100"/>
              </a:spcBef>
            </a:pPr>
            <a:r>
              <a:rPr lang="pl-PL" kern="0" spc="-10" dirty="0"/>
              <a:t>Komunikacja wewnątrz zakładów pracy</a:t>
            </a:r>
            <a:endParaRPr lang="it-IT" kern="0" spc="-10" dirty="0"/>
          </a:p>
        </p:txBody>
      </p:sp>
    </p:spTree>
    <p:extLst>
      <p:ext uri="{BB962C8B-B14F-4D97-AF65-F5344CB8AC3E}">
        <p14:creationId xmlns:p14="http://schemas.microsoft.com/office/powerpoint/2010/main" val="6224082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7155">
              <a:lnSpc>
                <a:spcPts val="1614"/>
              </a:lnSpc>
            </a:pPr>
            <a:fld id="{81D60167-4931-47E6-BA6A-407CBD079E47}" type="slidenum">
              <a:rPr spc="-5" dirty="0"/>
              <a:t>11</a:t>
            </a:fld>
            <a:endParaRPr spc="-5" dirty="0"/>
          </a:p>
        </p:txBody>
      </p:sp>
      <p:sp>
        <p:nvSpPr>
          <p:cNvPr id="3" name="object 3"/>
          <p:cNvSpPr txBox="1"/>
          <p:nvPr/>
        </p:nvSpPr>
        <p:spPr>
          <a:xfrm>
            <a:off x="533400" y="1414670"/>
            <a:ext cx="6781800" cy="5071260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marL="12700" marR="5080">
              <a:lnSpc>
                <a:spcPts val="2400"/>
              </a:lnSpc>
              <a:spcBef>
                <a:spcPts val="1200"/>
              </a:spcBef>
            </a:pPr>
            <a:r>
              <a:rPr lang="pl-PL" b="1" spc="-25" dirty="0">
                <a:solidFill>
                  <a:srgbClr val="626769"/>
                </a:solidFill>
                <a:cs typeface="Calibri"/>
              </a:rPr>
              <a:t>Ochrona zbiorowa</a:t>
            </a:r>
          </a:p>
          <a:p>
            <a:pPr marL="355600" marR="5080" indent="-342900">
              <a:lnSpc>
                <a:spcPts val="24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pl-PL" spc="-25" dirty="0">
                <a:solidFill>
                  <a:srgbClr val="626769"/>
                </a:solidFill>
                <a:cs typeface="Calibri"/>
              </a:rPr>
              <a:t>Jeśli to możliwe, </a:t>
            </a:r>
            <a:r>
              <a:rPr lang="pl-PL" b="1" spc="-25" dirty="0">
                <a:solidFill>
                  <a:srgbClr val="626769"/>
                </a:solidFill>
                <a:cs typeface="Calibri"/>
              </a:rPr>
              <a:t>zwiększ wymianę powietrza </a:t>
            </a:r>
            <a:r>
              <a:rPr lang="pl-PL" spc="-25" dirty="0">
                <a:solidFill>
                  <a:srgbClr val="626769"/>
                </a:solidFill>
                <a:cs typeface="Calibri"/>
              </a:rPr>
              <a:t>w zakładzie pracy. </a:t>
            </a:r>
          </a:p>
          <a:p>
            <a:pPr marL="355600" marR="5080" indent="-342900">
              <a:lnSpc>
                <a:spcPts val="24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pl-PL" spc="-25" dirty="0">
                <a:solidFill>
                  <a:srgbClr val="626769"/>
                </a:solidFill>
                <a:cs typeface="Calibri"/>
              </a:rPr>
              <a:t>Wprowadź fizyczne bariery określające </a:t>
            </a:r>
            <a:r>
              <a:rPr lang="pl-PL" b="1" spc="-25" dirty="0">
                <a:solidFill>
                  <a:srgbClr val="626769"/>
                </a:solidFill>
                <a:cs typeface="Calibri"/>
              </a:rPr>
              <a:t>bezpieczny odstęp </a:t>
            </a:r>
            <a:r>
              <a:rPr lang="pl-PL" spc="-25" dirty="0">
                <a:solidFill>
                  <a:srgbClr val="626769"/>
                </a:solidFill>
                <a:cs typeface="Calibri"/>
              </a:rPr>
              <a:t>lub oznakowanie graficzne (np. taśma na podłodze), wskazujące pracownikom bezpieczną odległość.</a:t>
            </a:r>
          </a:p>
          <a:p>
            <a:pPr marL="355600" marR="5080" indent="-342900">
              <a:lnSpc>
                <a:spcPts val="24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pl-PL" spc="-25" dirty="0">
                <a:solidFill>
                  <a:srgbClr val="626769"/>
                </a:solidFill>
                <a:cs typeface="Calibri"/>
              </a:rPr>
              <a:t>Podziel zakład na strefy, pomiędzy którymi konieczna jest dezynfekcja rąk. </a:t>
            </a:r>
          </a:p>
          <a:p>
            <a:pPr marL="355600" marR="5080" indent="-342900">
              <a:lnSpc>
                <a:spcPts val="24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pl-PL" spc="-25" dirty="0">
                <a:solidFill>
                  <a:srgbClr val="626769"/>
                </a:solidFill>
                <a:cs typeface="Calibri"/>
              </a:rPr>
              <a:t>Zidentyfikuj </a:t>
            </a:r>
            <a:r>
              <a:rPr lang="pl-PL" b="1" spc="-25" dirty="0">
                <a:solidFill>
                  <a:srgbClr val="626769"/>
                </a:solidFill>
                <a:cs typeface="Calibri"/>
              </a:rPr>
              <a:t>narzędzia pracy </a:t>
            </a:r>
            <a:r>
              <a:rPr lang="pl-PL" spc="-25" dirty="0">
                <a:solidFill>
                  <a:srgbClr val="626769"/>
                </a:solidFill>
                <a:cs typeface="Calibri"/>
              </a:rPr>
              <a:t>bądź punkty linii produkcyjnej, które dotykane są dłońmi i </a:t>
            </a:r>
            <a:r>
              <a:rPr lang="pl-PL" b="1" spc="-25" dirty="0">
                <a:solidFill>
                  <a:srgbClr val="626769"/>
                </a:solidFill>
                <a:cs typeface="Calibri"/>
              </a:rPr>
              <a:t>zapewnij dezynfekcję </a:t>
            </a:r>
            <a:r>
              <a:rPr lang="pl-PL" spc="-25" dirty="0">
                <a:solidFill>
                  <a:srgbClr val="626769"/>
                </a:solidFill>
                <a:cs typeface="Calibri"/>
              </a:rPr>
              <a:t>na każdej zmianie roboczej. Zidentyfikowane narzędzia i punkty oznacz kolorową taśmą przypominającą o konieczności dezynfekcji po każdej zmianie roboczej. </a:t>
            </a:r>
          </a:p>
          <a:p>
            <a:pPr marL="355600" marR="5080" indent="-342900">
              <a:lnSpc>
                <a:spcPts val="24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pl-PL" spc="-25" dirty="0">
                <a:solidFill>
                  <a:srgbClr val="626769"/>
                </a:solidFill>
                <a:cs typeface="Calibri"/>
              </a:rPr>
              <a:t>Jeśli to możliwe, zadbaj aby pracownicy nie wymieniali się narzędziami.</a:t>
            </a:r>
          </a:p>
          <a:p>
            <a:pPr marL="12700" marR="5080">
              <a:lnSpc>
                <a:spcPts val="1939"/>
              </a:lnSpc>
              <a:spcBef>
                <a:spcPts val="345"/>
              </a:spcBef>
            </a:pPr>
            <a:r>
              <a:rPr lang="pl-PL" spc="-25" dirty="0">
                <a:solidFill>
                  <a:srgbClr val="626769"/>
                </a:solidFill>
                <a:cs typeface="Calibri"/>
              </a:rPr>
              <a:t>	</a:t>
            </a:r>
          </a:p>
          <a:p>
            <a:pPr marL="12700" marR="5080">
              <a:lnSpc>
                <a:spcPts val="1939"/>
              </a:lnSpc>
              <a:spcBef>
                <a:spcPts val="345"/>
              </a:spcBef>
            </a:pPr>
            <a:endParaRPr lang="pl-PL" dirty="0"/>
          </a:p>
        </p:txBody>
      </p:sp>
      <p:sp>
        <p:nvSpPr>
          <p:cNvPr id="9" name="object 46"/>
          <p:cNvSpPr txBox="1">
            <a:spLocks/>
          </p:cNvSpPr>
          <p:nvPr/>
        </p:nvSpPr>
        <p:spPr>
          <a:xfrm>
            <a:off x="3038375" y="254917"/>
            <a:ext cx="8677499" cy="45666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800" b="0" i="0">
                <a:solidFill>
                  <a:srgbClr val="626769"/>
                </a:solidFill>
                <a:latin typeface="Calibri"/>
                <a:ea typeface="+mj-ea"/>
                <a:cs typeface="Calibri"/>
              </a:defRPr>
            </a:lvl1pPr>
          </a:lstStyle>
          <a:p>
            <a:pPr marL="12700" marR="5080">
              <a:lnSpc>
                <a:spcPct val="107800"/>
              </a:lnSpc>
              <a:spcBef>
                <a:spcPts val="100"/>
              </a:spcBef>
            </a:pPr>
            <a:r>
              <a:rPr lang="pl-PL" kern="0" spc="-10" dirty="0"/>
              <a:t>Stanowiska pracy </a:t>
            </a:r>
            <a:endParaRPr lang="it-IT" kern="0" spc="-1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7155">
              <a:lnSpc>
                <a:spcPts val="1614"/>
              </a:lnSpc>
            </a:pPr>
            <a:fld id="{81D60167-4931-47E6-BA6A-407CBD079E47}" type="slidenum">
              <a:rPr spc="-5" dirty="0"/>
              <a:t>12</a:t>
            </a:fld>
            <a:endParaRPr spc="-5" dirty="0"/>
          </a:p>
        </p:txBody>
      </p:sp>
      <p:sp>
        <p:nvSpPr>
          <p:cNvPr id="3" name="object 3"/>
          <p:cNvSpPr txBox="1"/>
          <p:nvPr/>
        </p:nvSpPr>
        <p:spPr>
          <a:xfrm>
            <a:off x="381000" y="1295400"/>
            <a:ext cx="11532242" cy="3198953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marL="12700" marR="5080">
              <a:lnSpc>
                <a:spcPts val="2400"/>
              </a:lnSpc>
              <a:spcBef>
                <a:spcPts val="1200"/>
              </a:spcBef>
            </a:pPr>
            <a:r>
              <a:rPr lang="pl-PL" b="1" spc="-25" dirty="0">
                <a:solidFill>
                  <a:srgbClr val="626769"/>
                </a:solidFill>
                <a:cs typeface="Calibri"/>
              </a:rPr>
              <a:t>Ochrona indywidualna</a:t>
            </a:r>
          </a:p>
          <a:p>
            <a:pPr marL="355600" marR="5080" indent="-342900">
              <a:lnSpc>
                <a:spcPts val="2400"/>
              </a:lnSpc>
              <a:spcBef>
                <a:spcPts val="1200"/>
              </a:spcBef>
              <a:buAutoNum type="arabicPeriod"/>
            </a:pPr>
            <a:r>
              <a:rPr lang="pl-PL" spc="-25" dirty="0">
                <a:solidFill>
                  <a:srgbClr val="626769"/>
                </a:solidFill>
                <a:cs typeface="Calibri"/>
              </a:rPr>
              <a:t>Jeśli procesy pracy na to pozwalają, określ stanowiska, na których jest wymagane stosowanie rękawiczek jednorazowych.</a:t>
            </a:r>
          </a:p>
          <a:p>
            <a:pPr marL="355600" marR="5080" indent="-342900">
              <a:lnSpc>
                <a:spcPts val="2400"/>
              </a:lnSpc>
              <a:spcBef>
                <a:spcPts val="1200"/>
              </a:spcBef>
              <a:buAutoNum type="arabicPeriod"/>
            </a:pPr>
            <a:r>
              <a:rPr lang="pl-PL" spc="-25" dirty="0">
                <a:solidFill>
                  <a:srgbClr val="626769"/>
                </a:solidFill>
                <a:cs typeface="Calibri"/>
              </a:rPr>
              <a:t>Jeżeli nie ma możliwości organizacji pracy w sposób zapewniający bezpieczną odległość między pracownikami, zastosuj maseczki bądź przyłbicę. </a:t>
            </a:r>
          </a:p>
          <a:p>
            <a:pPr marL="355600" marR="5080" indent="-342900">
              <a:lnSpc>
                <a:spcPts val="2400"/>
              </a:lnSpc>
              <a:spcBef>
                <a:spcPts val="1200"/>
              </a:spcBef>
              <a:buAutoNum type="arabicPeriod"/>
            </a:pPr>
            <a:r>
              <a:rPr lang="pl-PL" spc="-25" dirty="0">
                <a:solidFill>
                  <a:srgbClr val="626769"/>
                </a:solidFill>
                <a:cs typeface="Calibri"/>
              </a:rPr>
              <a:t>Maski i inne formy zasłonięcia ust oraz nosa nie mogą ograniczać pola widzenia, powodować oporu w oddychaniu, posiadać ostrych krawędzi, bądź innych elementów wpływających na poziom bezpieczeństwa podczas ich użytkowania. </a:t>
            </a:r>
          </a:p>
          <a:p>
            <a:pPr marL="355600" marR="5080" indent="-342900">
              <a:lnSpc>
                <a:spcPts val="1939"/>
              </a:lnSpc>
              <a:spcBef>
                <a:spcPts val="345"/>
              </a:spcBef>
              <a:buAutoNum type="arabicPeriod"/>
            </a:pPr>
            <a:endParaRPr lang="pl-PL" dirty="0"/>
          </a:p>
          <a:p>
            <a:pPr marL="12700" marR="5080">
              <a:lnSpc>
                <a:spcPts val="1939"/>
              </a:lnSpc>
              <a:spcBef>
                <a:spcPts val="345"/>
              </a:spcBef>
            </a:pPr>
            <a:endParaRPr lang="pl-PL" dirty="0"/>
          </a:p>
          <a:p>
            <a:pPr marL="12700" marR="5080">
              <a:lnSpc>
                <a:spcPts val="1939"/>
              </a:lnSpc>
              <a:spcBef>
                <a:spcPts val="345"/>
              </a:spcBef>
            </a:pPr>
            <a:endParaRPr lang="pl-PL" dirty="0"/>
          </a:p>
        </p:txBody>
      </p:sp>
      <p:sp>
        <p:nvSpPr>
          <p:cNvPr id="9" name="object 46"/>
          <p:cNvSpPr txBox="1">
            <a:spLocks/>
          </p:cNvSpPr>
          <p:nvPr/>
        </p:nvSpPr>
        <p:spPr>
          <a:xfrm>
            <a:off x="3038375" y="254917"/>
            <a:ext cx="8677499" cy="45666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800" b="0" i="0">
                <a:solidFill>
                  <a:srgbClr val="626769"/>
                </a:solidFill>
                <a:latin typeface="Calibri"/>
                <a:ea typeface="+mj-ea"/>
                <a:cs typeface="Calibri"/>
              </a:defRPr>
            </a:lvl1pPr>
          </a:lstStyle>
          <a:p>
            <a:pPr marL="12700" marR="5080">
              <a:lnSpc>
                <a:spcPct val="107800"/>
              </a:lnSpc>
              <a:spcBef>
                <a:spcPts val="100"/>
              </a:spcBef>
            </a:pPr>
            <a:r>
              <a:rPr lang="pl-PL" kern="0" spc="-10" dirty="0"/>
              <a:t>Stanowiska pracy </a:t>
            </a:r>
            <a:endParaRPr lang="it-IT" kern="0" spc="-10" dirty="0"/>
          </a:p>
        </p:txBody>
      </p:sp>
    </p:spTree>
    <p:extLst>
      <p:ext uri="{BB962C8B-B14F-4D97-AF65-F5344CB8AC3E}">
        <p14:creationId xmlns:p14="http://schemas.microsoft.com/office/powerpoint/2010/main" val="6603360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7155">
              <a:lnSpc>
                <a:spcPts val="1614"/>
              </a:lnSpc>
            </a:pPr>
            <a:fld id="{81D60167-4931-47E6-BA6A-407CBD079E47}" type="slidenum">
              <a:rPr spc="-5" dirty="0"/>
              <a:t>13</a:t>
            </a:fld>
            <a:endParaRPr spc="-5" dirty="0"/>
          </a:p>
        </p:txBody>
      </p:sp>
      <p:sp>
        <p:nvSpPr>
          <p:cNvPr id="3" name="object 3"/>
          <p:cNvSpPr txBox="1"/>
          <p:nvPr/>
        </p:nvSpPr>
        <p:spPr>
          <a:xfrm>
            <a:off x="381000" y="1143000"/>
            <a:ext cx="11204583" cy="3968394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marL="12700" marR="5080">
              <a:lnSpc>
                <a:spcPts val="2400"/>
              </a:lnSpc>
              <a:spcBef>
                <a:spcPts val="1200"/>
              </a:spcBef>
            </a:pPr>
            <a:r>
              <a:rPr lang="pl-PL" b="1" spc="-25" dirty="0">
                <a:solidFill>
                  <a:srgbClr val="626769"/>
                </a:solidFill>
                <a:cs typeface="Calibri"/>
              </a:rPr>
              <a:t>Ochrona indywidualna</a:t>
            </a:r>
          </a:p>
          <a:p>
            <a:pPr marL="355600" marR="5080" indent="-342900">
              <a:lnSpc>
                <a:spcPts val="2400"/>
              </a:lnSpc>
              <a:spcBef>
                <a:spcPts val="1200"/>
              </a:spcBef>
              <a:buAutoNum type="arabicPeriod"/>
            </a:pPr>
            <a:r>
              <a:rPr lang="pl-PL" spc="-25" dirty="0">
                <a:solidFill>
                  <a:srgbClr val="626769"/>
                </a:solidFill>
                <a:cs typeface="Calibri"/>
              </a:rPr>
              <a:t>Jeśli to możliwe, nie organizuj stanowisk pracy naprzeciw siebie. </a:t>
            </a:r>
          </a:p>
          <a:p>
            <a:pPr marL="355600" marR="5080" indent="-342900">
              <a:lnSpc>
                <a:spcPts val="2400"/>
              </a:lnSpc>
              <a:spcBef>
                <a:spcPts val="1200"/>
              </a:spcBef>
              <a:buAutoNum type="arabicPeriod"/>
            </a:pPr>
            <a:r>
              <a:rPr lang="pl-PL" spc="-25" dirty="0">
                <a:solidFill>
                  <a:srgbClr val="626769"/>
                </a:solidFill>
                <a:cs typeface="Calibri"/>
              </a:rPr>
              <a:t>Udostępnij pracownikom środki do dezynfekcji i ręczniki papierowe np. na każde 20m</a:t>
            </a:r>
            <a:r>
              <a:rPr lang="pl-PL" spc="-25" baseline="30000" dirty="0">
                <a:solidFill>
                  <a:srgbClr val="626769"/>
                </a:solidFill>
                <a:cs typeface="Calibri"/>
              </a:rPr>
              <a:t>2</a:t>
            </a:r>
            <a:r>
              <a:rPr lang="pl-PL" spc="-25" dirty="0">
                <a:solidFill>
                  <a:srgbClr val="626769"/>
                </a:solidFill>
                <a:cs typeface="Calibri"/>
              </a:rPr>
              <a:t> 1 dozownik / butelka z pompką i ręcznik papierowy. </a:t>
            </a:r>
          </a:p>
          <a:p>
            <a:pPr marL="355600" marR="5080" indent="-342900">
              <a:lnSpc>
                <a:spcPts val="2400"/>
              </a:lnSpc>
              <a:spcBef>
                <a:spcPts val="1200"/>
              </a:spcBef>
              <a:buAutoNum type="arabicPeriod"/>
            </a:pPr>
            <a:r>
              <a:rPr lang="pl-PL" spc="-25" dirty="0">
                <a:solidFill>
                  <a:srgbClr val="626769"/>
                </a:solidFill>
                <a:cs typeface="Calibri"/>
              </a:rPr>
              <a:t>W miarę możliwości ograniczaj kontakt z przedmiotami, które mogły być dotykane przez inne osoby. Np.: miej swój długopis. Jeżeli jest to niemożliwe - stosuj środki ochronne oraz myj ręce lub je dezynfekuj. </a:t>
            </a:r>
          </a:p>
          <a:p>
            <a:pPr marL="355600" marR="5080" indent="-342900">
              <a:lnSpc>
                <a:spcPts val="2400"/>
              </a:lnSpc>
              <a:spcBef>
                <a:spcPts val="1200"/>
              </a:spcBef>
              <a:buAutoNum type="arabicPeriod"/>
            </a:pPr>
            <a:r>
              <a:rPr lang="pl-PL" spc="-25" dirty="0">
                <a:solidFill>
                  <a:srgbClr val="626769"/>
                </a:solidFill>
                <a:cs typeface="Calibri"/>
              </a:rPr>
              <a:t>Pierz ubrania robocze w temperaturze co najmniej 60°C. Sprawdź wcześniej czy producent przewiduje taką możliwość. 	</a:t>
            </a:r>
          </a:p>
          <a:p>
            <a:pPr marL="355600" marR="5080" indent="-342900">
              <a:lnSpc>
                <a:spcPts val="1939"/>
              </a:lnSpc>
              <a:spcBef>
                <a:spcPts val="345"/>
              </a:spcBef>
              <a:buAutoNum type="arabicPeriod"/>
            </a:pPr>
            <a:endParaRPr lang="pl-PL" dirty="0"/>
          </a:p>
          <a:p>
            <a:pPr marL="12700" marR="5080">
              <a:lnSpc>
                <a:spcPts val="1939"/>
              </a:lnSpc>
              <a:spcBef>
                <a:spcPts val="345"/>
              </a:spcBef>
            </a:pPr>
            <a:endParaRPr lang="pl-PL" dirty="0"/>
          </a:p>
          <a:p>
            <a:pPr marL="12700" marR="5080">
              <a:lnSpc>
                <a:spcPts val="1939"/>
              </a:lnSpc>
              <a:spcBef>
                <a:spcPts val="345"/>
              </a:spcBef>
            </a:pPr>
            <a:endParaRPr lang="pl-PL" dirty="0"/>
          </a:p>
        </p:txBody>
      </p:sp>
      <p:sp>
        <p:nvSpPr>
          <p:cNvPr id="9" name="object 46"/>
          <p:cNvSpPr txBox="1">
            <a:spLocks/>
          </p:cNvSpPr>
          <p:nvPr/>
        </p:nvSpPr>
        <p:spPr>
          <a:xfrm>
            <a:off x="3038375" y="254917"/>
            <a:ext cx="8677499" cy="45666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800" b="0" i="0">
                <a:solidFill>
                  <a:srgbClr val="626769"/>
                </a:solidFill>
                <a:latin typeface="Calibri"/>
                <a:ea typeface="+mj-ea"/>
                <a:cs typeface="Calibri"/>
              </a:defRPr>
            </a:lvl1pPr>
          </a:lstStyle>
          <a:p>
            <a:pPr marL="12700" marR="5080">
              <a:lnSpc>
                <a:spcPct val="107800"/>
              </a:lnSpc>
              <a:spcBef>
                <a:spcPts val="100"/>
              </a:spcBef>
            </a:pPr>
            <a:r>
              <a:rPr lang="pl-PL" kern="0" spc="-10" dirty="0"/>
              <a:t>Stanowiska pracy </a:t>
            </a:r>
            <a:endParaRPr lang="it-IT" kern="0" spc="-10" dirty="0"/>
          </a:p>
        </p:txBody>
      </p:sp>
    </p:spTree>
    <p:extLst>
      <p:ext uri="{BB962C8B-B14F-4D97-AF65-F5344CB8AC3E}">
        <p14:creationId xmlns:p14="http://schemas.microsoft.com/office/powerpoint/2010/main" val="39821043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09600" y="1767964"/>
            <a:ext cx="10896600" cy="2052485"/>
          </a:xfrm>
          <a:prstGeom prst="rect">
            <a:avLst/>
          </a:prstGeom>
        </p:spPr>
        <p:txBody>
          <a:bodyPr vert="horz" wrap="square" lIns="0" tIns="67310" rIns="0" bIns="0" rtlCol="0">
            <a:spAutoFit/>
          </a:bodyPr>
          <a:lstStyle/>
          <a:p>
            <a:pPr marL="355600" marR="345440" indent="-342900">
              <a:lnSpc>
                <a:spcPts val="24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pl-PL" spc="-25" dirty="0">
                <a:solidFill>
                  <a:srgbClr val="626769"/>
                </a:solidFill>
                <a:cs typeface="Calibri"/>
              </a:rPr>
              <a:t>Zidentyfikuj powierzchnie, które powinny być regularnie dezynfekowane (np. klamki, przełączniki światła, wspólne narzędzi). </a:t>
            </a:r>
          </a:p>
          <a:p>
            <a:pPr marL="355600" marR="345440" indent="-342900">
              <a:lnSpc>
                <a:spcPts val="24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pl-PL" spc="-25" dirty="0">
                <a:solidFill>
                  <a:srgbClr val="626769"/>
                </a:solidFill>
                <a:cs typeface="Calibri"/>
              </a:rPr>
              <a:t>Oznacz te powierzchnie taśmą, opracuj instrukcję dla serwisu sprzątającego.</a:t>
            </a:r>
          </a:p>
          <a:p>
            <a:pPr marL="355600" marR="345440" indent="-342900">
              <a:lnSpc>
                <a:spcPts val="24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pl-PL" spc="-25" dirty="0">
                <a:solidFill>
                  <a:srgbClr val="626769"/>
                </a:solidFill>
                <a:cs typeface="Calibri"/>
              </a:rPr>
              <a:t>Udostępnij pracownikom informacje na temat częstotliwości sprzątania np. tabele częstotliwości sprzątania.</a:t>
            </a:r>
          </a:p>
          <a:p>
            <a:pPr marL="355600" marR="345440" indent="-342900">
              <a:lnSpc>
                <a:spcPts val="24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pl-PL" spc="-25" dirty="0">
                <a:solidFill>
                  <a:srgbClr val="626769"/>
                </a:solidFill>
                <a:cs typeface="Calibri"/>
              </a:rPr>
              <a:t>Zorganizuje bezdotykowe pojemniki na odpady.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7155">
              <a:lnSpc>
                <a:spcPts val="1614"/>
              </a:lnSpc>
            </a:pPr>
            <a:fld id="{81D60167-4931-47E6-BA6A-407CBD079E47}" type="slidenum">
              <a:rPr spc="-5" dirty="0"/>
              <a:t>14</a:t>
            </a:fld>
            <a:endParaRPr spc="-5" dirty="0"/>
          </a:p>
        </p:txBody>
      </p:sp>
      <p:sp>
        <p:nvSpPr>
          <p:cNvPr id="8" name="object 46"/>
          <p:cNvSpPr txBox="1">
            <a:spLocks/>
          </p:cNvSpPr>
          <p:nvPr/>
        </p:nvSpPr>
        <p:spPr>
          <a:xfrm>
            <a:off x="3038375" y="254917"/>
            <a:ext cx="8677499" cy="45666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800" b="0" i="0">
                <a:solidFill>
                  <a:srgbClr val="626769"/>
                </a:solidFill>
                <a:latin typeface="Calibri"/>
                <a:ea typeface="+mj-ea"/>
                <a:cs typeface="Calibri"/>
              </a:defRPr>
            </a:lvl1pPr>
          </a:lstStyle>
          <a:p>
            <a:pPr marL="12700" marR="5080">
              <a:lnSpc>
                <a:spcPct val="107800"/>
              </a:lnSpc>
              <a:spcBef>
                <a:spcPts val="100"/>
              </a:spcBef>
            </a:pPr>
            <a:r>
              <a:rPr lang="pl-PL" kern="0" spc="-10" dirty="0"/>
              <a:t>Dezynfekcja i sprzątanie</a:t>
            </a:r>
            <a:endParaRPr lang="it-IT" kern="0" spc="-10" dirty="0"/>
          </a:p>
        </p:txBody>
      </p:sp>
    </p:spTree>
    <p:extLst>
      <p:ext uri="{BB962C8B-B14F-4D97-AF65-F5344CB8AC3E}">
        <p14:creationId xmlns:p14="http://schemas.microsoft.com/office/powerpoint/2010/main" val="4933904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7155">
              <a:lnSpc>
                <a:spcPts val="1614"/>
              </a:lnSpc>
            </a:pPr>
            <a:fld id="{81D60167-4931-47E6-BA6A-407CBD079E47}" type="slidenum">
              <a:rPr spc="-5" dirty="0"/>
              <a:t>15</a:t>
            </a:fld>
            <a:endParaRPr spc="-5" dirty="0"/>
          </a:p>
        </p:txBody>
      </p:sp>
      <p:sp>
        <p:nvSpPr>
          <p:cNvPr id="3" name="object 3"/>
          <p:cNvSpPr txBox="1"/>
          <p:nvPr/>
        </p:nvSpPr>
        <p:spPr>
          <a:xfrm>
            <a:off x="372535" y="1219200"/>
            <a:ext cx="11540707" cy="4481355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marL="228600" lvl="0" indent="-228600">
              <a:lnSpc>
                <a:spcPts val="24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pl-PL" spc="-25" dirty="0">
                <a:solidFill>
                  <a:srgbClr val="626769"/>
                </a:solidFill>
                <a:cs typeface="Calibri"/>
              </a:rPr>
              <a:t>Wyznacz, ile osób może przebywać w tym samym czasie w kuchni.</a:t>
            </a:r>
          </a:p>
          <a:p>
            <a:pPr marL="228600" lvl="0" indent="-228600">
              <a:lnSpc>
                <a:spcPts val="24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pl-PL" spc="-25" dirty="0">
                <a:solidFill>
                  <a:srgbClr val="626769"/>
                </a:solidFill>
                <a:cs typeface="Calibri"/>
              </a:rPr>
              <a:t>Podziel pracowników na zmiany spożywające posiłek z zachowaniem odstępu czasowego pomiędzy poszczególnymi grupami, aby zapewnić właściwy dystans w czasie obiadu lub przerwy.</a:t>
            </a:r>
          </a:p>
          <a:p>
            <a:pPr marL="228600" lvl="0" indent="-228600">
              <a:lnSpc>
                <a:spcPts val="24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pl-PL" spc="-25" dirty="0">
                <a:solidFill>
                  <a:srgbClr val="626769"/>
                </a:solidFill>
                <a:cs typeface="Calibri"/>
              </a:rPr>
              <a:t>Ustal zasady korzystania z kuchni:</a:t>
            </a:r>
          </a:p>
          <a:p>
            <a:pPr marL="342900" lvl="0" indent="-342900">
              <a:lnSpc>
                <a:spcPts val="2400"/>
              </a:lnSpc>
              <a:spcBef>
                <a:spcPts val="1200"/>
              </a:spcBef>
              <a:buAutoNum type="alphaLcParenR"/>
            </a:pPr>
            <a:r>
              <a:rPr lang="pl-PL" spc="-25" dirty="0">
                <a:solidFill>
                  <a:srgbClr val="626769"/>
                </a:solidFill>
                <a:cs typeface="Calibri"/>
              </a:rPr>
              <a:t>Każdy pracownik jest odpowiedzialny za zdezynfekowanie  bądź umycie rąk przed użyciem sprzętu kuchennego lub jest odpowiedzialny za dezynfekcję elementów, które dotykał (takie jak przyciski w ekspresie, czy czajnik).  </a:t>
            </a:r>
          </a:p>
          <a:p>
            <a:pPr marL="342900" lvl="0" indent="-342900">
              <a:lnSpc>
                <a:spcPts val="2400"/>
              </a:lnSpc>
              <a:spcBef>
                <a:spcPts val="1200"/>
              </a:spcBef>
              <a:buAutoNum type="alphaLcParenR"/>
            </a:pPr>
            <a:r>
              <a:rPr lang="pl-PL" spc="-25" dirty="0">
                <a:solidFill>
                  <a:srgbClr val="626769"/>
                </a:solidFill>
                <a:cs typeface="Calibri"/>
              </a:rPr>
              <a:t>Pojemniki z posiłkami należy dezynfekować przed włożeniem od lodówki.</a:t>
            </a:r>
          </a:p>
          <a:p>
            <a:pPr marL="342900" indent="-342900">
              <a:lnSpc>
                <a:spcPts val="2400"/>
              </a:lnSpc>
              <a:spcBef>
                <a:spcPts val="1200"/>
              </a:spcBef>
              <a:buFontTx/>
              <a:buAutoNum type="alphaLcParenR"/>
            </a:pPr>
            <a:r>
              <a:rPr lang="pl-PL" spc="-25" dirty="0">
                <a:solidFill>
                  <a:srgbClr val="626769"/>
                </a:solidFill>
                <a:cs typeface="Calibri"/>
              </a:rPr>
              <a:t>Kubek i sztućce – mycie we własnym zakresie i pilnowanie własnej zastawy lub mycie w zmywarce w 60</a:t>
            </a:r>
            <a:r>
              <a:rPr lang="pl-PL" spc="-25" baseline="30000" dirty="0">
                <a:solidFill>
                  <a:srgbClr val="626769"/>
                </a:solidFill>
                <a:cs typeface="Calibri"/>
              </a:rPr>
              <a:t>o</a:t>
            </a:r>
            <a:r>
              <a:rPr lang="pl-PL" spc="-25" dirty="0">
                <a:solidFill>
                  <a:srgbClr val="626769"/>
                </a:solidFill>
                <a:cs typeface="Calibri"/>
              </a:rPr>
              <a:t>.</a:t>
            </a:r>
          </a:p>
          <a:p>
            <a:pPr>
              <a:lnSpc>
                <a:spcPts val="2400"/>
              </a:lnSpc>
              <a:spcBef>
                <a:spcPts val="1200"/>
              </a:spcBef>
            </a:pPr>
            <a:r>
              <a:rPr lang="pl-PL" spc="-25" dirty="0">
                <a:solidFill>
                  <a:srgbClr val="626769"/>
                </a:solidFill>
                <a:cs typeface="Calibri"/>
              </a:rPr>
              <a:t>4. Udostępnij w każdej kuchni pojemniki z płynem do dezynfekcji. </a:t>
            </a:r>
          </a:p>
          <a:p>
            <a:pPr>
              <a:lnSpc>
                <a:spcPts val="2400"/>
              </a:lnSpc>
              <a:spcBef>
                <a:spcPts val="1200"/>
              </a:spcBef>
            </a:pPr>
            <a:r>
              <a:rPr lang="pl-PL" spc="-25" dirty="0">
                <a:solidFill>
                  <a:srgbClr val="626769"/>
                </a:solidFill>
                <a:cs typeface="Calibri"/>
              </a:rPr>
              <a:t>5. Stosuj jednorazowe ręczniki papierowe, zabierz ręczniki wielorazowego użytku.</a:t>
            </a:r>
          </a:p>
          <a:p>
            <a:pPr marL="12700" marR="5080">
              <a:lnSpc>
                <a:spcPts val="1939"/>
              </a:lnSpc>
              <a:spcBef>
                <a:spcPts val="345"/>
              </a:spcBef>
            </a:pPr>
            <a:endParaRPr lang="pl-PL" dirty="0"/>
          </a:p>
        </p:txBody>
      </p:sp>
      <p:sp>
        <p:nvSpPr>
          <p:cNvPr id="9" name="object 46"/>
          <p:cNvSpPr txBox="1">
            <a:spLocks/>
          </p:cNvSpPr>
          <p:nvPr/>
        </p:nvSpPr>
        <p:spPr>
          <a:xfrm>
            <a:off x="3038375" y="254917"/>
            <a:ext cx="8677499" cy="45666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800" b="0" i="0">
                <a:solidFill>
                  <a:srgbClr val="626769"/>
                </a:solidFill>
                <a:latin typeface="Calibri"/>
                <a:ea typeface="+mj-ea"/>
                <a:cs typeface="Calibri"/>
              </a:defRPr>
            </a:lvl1pPr>
          </a:lstStyle>
          <a:p>
            <a:pPr marL="12700" marR="5080">
              <a:lnSpc>
                <a:spcPct val="107800"/>
              </a:lnSpc>
              <a:spcBef>
                <a:spcPts val="100"/>
              </a:spcBef>
            </a:pPr>
            <a:r>
              <a:rPr lang="pl-PL" kern="0" spc="-10" dirty="0"/>
              <a:t>Stołówki pracownicze / kuchnie </a:t>
            </a:r>
            <a:endParaRPr lang="it-IT" kern="0" spc="-10" dirty="0"/>
          </a:p>
        </p:txBody>
      </p:sp>
    </p:spTree>
    <p:extLst>
      <p:ext uri="{BB962C8B-B14F-4D97-AF65-F5344CB8AC3E}">
        <p14:creationId xmlns:p14="http://schemas.microsoft.com/office/powerpoint/2010/main" val="25326720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7155">
              <a:lnSpc>
                <a:spcPts val="1614"/>
              </a:lnSpc>
            </a:pPr>
            <a:fld id="{81D60167-4931-47E6-BA6A-407CBD079E47}" type="slidenum">
              <a:rPr spc="-5" dirty="0"/>
              <a:t>16</a:t>
            </a:fld>
            <a:endParaRPr spc="-5" dirty="0"/>
          </a:p>
        </p:txBody>
      </p:sp>
      <p:sp>
        <p:nvSpPr>
          <p:cNvPr id="3" name="object 3"/>
          <p:cNvSpPr txBox="1"/>
          <p:nvPr/>
        </p:nvSpPr>
        <p:spPr>
          <a:xfrm>
            <a:off x="402501" y="1202308"/>
            <a:ext cx="11183082" cy="4737835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marL="355600" marR="5080" indent="-342900">
              <a:lnSpc>
                <a:spcPts val="24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pl-PL" spc="-25" dirty="0">
                <a:solidFill>
                  <a:srgbClr val="626769"/>
                </a:solidFill>
                <a:cs typeface="Calibri"/>
              </a:rPr>
              <a:t>Montaż tymczasowych kartonowych lub plastikowych ścianek działowych w pomieszczeniach socjalnych i innych przestrzeniach wspólnych.</a:t>
            </a:r>
          </a:p>
          <a:p>
            <a:pPr marL="355600" marR="5080" indent="-342900">
              <a:lnSpc>
                <a:spcPts val="24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pl-PL" spc="-25" dirty="0">
                <a:solidFill>
                  <a:srgbClr val="626769"/>
                </a:solidFill>
                <a:cs typeface="Calibri"/>
              </a:rPr>
              <a:t>Ograniczenie liczby miejsc siedzących w pokoju socjalnym/przestrzeniach wspólnych, aby zapewnić min. 2 m odstępu.</a:t>
            </a:r>
          </a:p>
          <a:p>
            <a:pPr marL="355600" marR="5080" indent="-342900">
              <a:lnSpc>
                <a:spcPts val="24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pl-PL" spc="-25" dirty="0">
                <a:solidFill>
                  <a:srgbClr val="626769"/>
                </a:solidFill>
                <a:cs typeface="Calibri"/>
              </a:rPr>
              <a:t>W toaletach nie korzystaj z suszarek elektrycznych oraz ręczników wielokrotnego użytku. Stosuj jedynie ręczniki papierowe lub „strzep” dłonie nad umywalką i wyjdź bez ich wycierania.	</a:t>
            </a:r>
          </a:p>
          <a:p>
            <a:pPr marL="355600" marR="5080" indent="-342900">
              <a:lnSpc>
                <a:spcPts val="24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pl-PL" spc="-25" dirty="0">
                <a:solidFill>
                  <a:srgbClr val="626769"/>
                </a:solidFill>
                <a:cs typeface="Calibri"/>
              </a:rPr>
              <a:t>Kran „zakręć” łokciem lub przez ręcznik papierowy. 	</a:t>
            </a:r>
          </a:p>
          <a:p>
            <a:pPr marL="355600" marR="5080" indent="-342900">
              <a:lnSpc>
                <a:spcPts val="24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pl-PL" spc="-25" dirty="0">
                <a:solidFill>
                  <a:srgbClr val="626769"/>
                </a:solidFill>
                <a:cs typeface="Calibri"/>
              </a:rPr>
              <a:t>Wywieś instrukcję mycia rąk w toaletach np. udostępnioną przez Główny Inspektorat Sanitarny. </a:t>
            </a:r>
            <a:r>
              <a:rPr lang="pl-PL" dirty="0">
                <a:hlinkClick r:id="rId2"/>
              </a:rPr>
              <a:t>https://www.gov.pl/web/koronawirus/do-pobrania</a:t>
            </a:r>
            <a:endParaRPr lang="pl-PL" spc="-25" dirty="0">
              <a:solidFill>
                <a:srgbClr val="626769"/>
              </a:solidFill>
              <a:cs typeface="Calibri"/>
            </a:endParaRPr>
          </a:p>
          <a:p>
            <a:pPr marL="355600" marR="5080" indent="-342900">
              <a:lnSpc>
                <a:spcPts val="24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pl-PL" spc="-25" dirty="0">
                <a:solidFill>
                  <a:srgbClr val="626769"/>
                </a:solidFill>
                <a:cs typeface="Calibri"/>
              </a:rPr>
              <a:t>Zamknięte palarnie wewnątrz budynków. Dozwolone palenie tytoniu jedynie na zewnątrz, zachowanie odstępu minimum 2 m. Zakaz tworzenia grup osób palących. </a:t>
            </a:r>
          </a:p>
          <a:p>
            <a:pPr marL="298450" marR="5080" indent="-285750">
              <a:lnSpc>
                <a:spcPts val="1939"/>
              </a:lnSpc>
              <a:spcBef>
                <a:spcPts val="345"/>
              </a:spcBef>
              <a:buFont typeface="Arial" panose="020B0604020202020204" pitchFamily="34" charset="0"/>
              <a:buChar char="•"/>
            </a:pPr>
            <a:endParaRPr lang="pl-PL" spc="-25" dirty="0">
              <a:solidFill>
                <a:srgbClr val="626769"/>
              </a:solidFill>
              <a:cs typeface="Calibri"/>
            </a:endParaRPr>
          </a:p>
          <a:p>
            <a:pPr marL="298450" marR="5080" indent="-285750">
              <a:lnSpc>
                <a:spcPts val="1939"/>
              </a:lnSpc>
              <a:spcBef>
                <a:spcPts val="345"/>
              </a:spcBef>
              <a:buFont typeface="Arial" panose="020B0604020202020204" pitchFamily="34" charset="0"/>
              <a:buChar char="•"/>
            </a:pPr>
            <a:endParaRPr lang="pl-PL" spc="-25" dirty="0">
              <a:solidFill>
                <a:srgbClr val="626769"/>
              </a:solidFill>
              <a:cs typeface="Calibri"/>
            </a:endParaRPr>
          </a:p>
          <a:p>
            <a:pPr marL="12700" marR="5080">
              <a:lnSpc>
                <a:spcPts val="1939"/>
              </a:lnSpc>
              <a:spcBef>
                <a:spcPts val="345"/>
              </a:spcBef>
            </a:pPr>
            <a:endParaRPr lang="pl-PL" dirty="0"/>
          </a:p>
        </p:txBody>
      </p:sp>
      <p:sp>
        <p:nvSpPr>
          <p:cNvPr id="9" name="object 46"/>
          <p:cNvSpPr txBox="1">
            <a:spLocks/>
          </p:cNvSpPr>
          <p:nvPr/>
        </p:nvSpPr>
        <p:spPr>
          <a:xfrm>
            <a:off x="3038375" y="254917"/>
            <a:ext cx="8677499" cy="45666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800" b="0" i="0">
                <a:solidFill>
                  <a:srgbClr val="626769"/>
                </a:solidFill>
                <a:latin typeface="Calibri"/>
                <a:ea typeface="+mj-ea"/>
                <a:cs typeface="Calibri"/>
              </a:defRPr>
            </a:lvl1pPr>
          </a:lstStyle>
          <a:p>
            <a:pPr marL="12700" marR="5080">
              <a:lnSpc>
                <a:spcPct val="107800"/>
              </a:lnSpc>
              <a:spcBef>
                <a:spcPts val="100"/>
              </a:spcBef>
            </a:pPr>
            <a:r>
              <a:rPr lang="pl-PL" kern="0" spc="-10" dirty="0"/>
              <a:t>Przestrzenie socjalne i toalety</a:t>
            </a:r>
            <a:endParaRPr lang="it-IT" kern="0" spc="-10" dirty="0"/>
          </a:p>
        </p:txBody>
      </p:sp>
    </p:spTree>
    <p:extLst>
      <p:ext uri="{BB962C8B-B14F-4D97-AF65-F5344CB8AC3E}">
        <p14:creationId xmlns:p14="http://schemas.microsoft.com/office/powerpoint/2010/main" val="3949833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7155">
              <a:lnSpc>
                <a:spcPts val="1614"/>
              </a:lnSpc>
            </a:pPr>
            <a:fld id="{81D60167-4931-47E6-BA6A-407CBD079E47}" type="slidenum">
              <a:rPr spc="-5" dirty="0"/>
              <a:t>17</a:t>
            </a:fld>
            <a:endParaRPr spc="-5" dirty="0"/>
          </a:p>
        </p:txBody>
      </p:sp>
      <p:sp>
        <p:nvSpPr>
          <p:cNvPr id="3" name="object 3"/>
          <p:cNvSpPr txBox="1"/>
          <p:nvPr/>
        </p:nvSpPr>
        <p:spPr>
          <a:xfrm>
            <a:off x="372535" y="1219200"/>
            <a:ext cx="9304865" cy="5648341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marL="12700" marR="5080">
              <a:lnSpc>
                <a:spcPts val="1939"/>
              </a:lnSpc>
              <a:spcBef>
                <a:spcPts val="345"/>
              </a:spcBef>
            </a:pPr>
            <a:endParaRPr lang="pl-PL" spc="-10" dirty="0">
              <a:solidFill>
                <a:srgbClr val="626769"/>
              </a:solidFill>
              <a:cs typeface="Calibri"/>
            </a:endParaRPr>
          </a:p>
          <a:p>
            <a:pPr marL="355600" marR="5080" indent="-342900">
              <a:lnSpc>
                <a:spcPts val="2400"/>
              </a:lnSpc>
              <a:spcBef>
                <a:spcPts val="1200"/>
              </a:spcBef>
              <a:buAutoNum type="arabicPeriod"/>
            </a:pPr>
            <a:r>
              <a:rPr lang="pl-PL" spc="-25" dirty="0">
                <a:solidFill>
                  <a:srgbClr val="626769"/>
                </a:solidFill>
                <a:cs typeface="Calibri"/>
              </a:rPr>
              <a:t>Określ procedurę </a:t>
            </a:r>
            <a:r>
              <a:rPr lang="pl-PL" b="1" spc="-25" dirty="0">
                <a:solidFill>
                  <a:srgbClr val="626769"/>
                </a:solidFill>
                <a:cs typeface="Calibri"/>
              </a:rPr>
              <a:t>postępowania awaryjnego</a:t>
            </a:r>
            <a:r>
              <a:rPr lang="pl-PL" spc="-25" dirty="0">
                <a:solidFill>
                  <a:srgbClr val="626769"/>
                </a:solidFill>
                <a:cs typeface="Calibri"/>
              </a:rPr>
              <a:t>. </a:t>
            </a:r>
          </a:p>
          <a:p>
            <a:pPr marL="355600" marR="5080" indent="-342900">
              <a:lnSpc>
                <a:spcPts val="2400"/>
              </a:lnSpc>
              <a:spcBef>
                <a:spcPts val="1200"/>
              </a:spcBef>
              <a:buFontTx/>
              <a:buAutoNum type="arabicPeriod"/>
            </a:pPr>
            <a:r>
              <a:rPr lang="pl-PL" spc="-25" dirty="0">
                <a:solidFill>
                  <a:srgbClr val="626769"/>
                </a:solidFill>
                <a:cs typeface="Calibri"/>
              </a:rPr>
              <a:t>Wyznacz pomieszczenie, w którym pracownik będzie mógł poczekać do momentu, w którym będzie mógł bezpiecznie wrócić do domu albo udać się do zakładu opieki zdrowotnej. </a:t>
            </a:r>
          </a:p>
          <a:p>
            <a:pPr marL="355600" marR="5080" indent="-342900">
              <a:lnSpc>
                <a:spcPts val="2400"/>
              </a:lnSpc>
              <a:spcBef>
                <a:spcPts val="1200"/>
              </a:spcBef>
              <a:buFontTx/>
              <a:buAutoNum type="arabicPeriod"/>
            </a:pPr>
            <a:r>
              <a:rPr lang="pl-PL" spc="-25" dirty="0">
                <a:solidFill>
                  <a:srgbClr val="626769"/>
                </a:solidFill>
                <a:cs typeface="Calibri"/>
              </a:rPr>
              <a:t>Zdezynfekuj pomieszczenie po jego użyciu.</a:t>
            </a:r>
          </a:p>
          <a:p>
            <a:pPr marL="12700" marR="5080">
              <a:lnSpc>
                <a:spcPts val="2400"/>
              </a:lnSpc>
              <a:spcBef>
                <a:spcPts val="1200"/>
              </a:spcBef>
            </a:pPr>
            <a:endParaRPr lang="pl-PL" spc="-25" dirty="0">
              <a:solidFill>
                <a:srgbClr val="626769"/>
              </a:solidFill>
              <a:cs typeface="Calibri"/>
            </a:endParaRPr>
          </a:p>
          <a:p>
            <a:pPr marL="12700" marR="5080">
              <a:lnSpc>
                <a:spcPts val="2400"/>
              </a:lnSpc>
              <a:spcBef>
                <a:spcPts val="1200"/>
              </a:spcBef>
            </a:pPr>
            <a:r>
              <a:rPr lang="pl-PL" spc="-25" dirty="0">
                <a:solidFill>
                  <a:srgbClr val="626769"/>
                </a:solidFill>
                <a:cs typeface="Calibri"/>
              </a:rPr>
              <a:t>Przykładowa procedura postępowania:</a:t>
            </a:r>
            <a:br>
              <a:rPr lang="pl-PL" spc="-25" dirty="0">
                <a:solidFill>
                  <a:srgbClr val="626769"/>
                </a:solidFill>
                <a:cs typeface="Calibri"/>
              </a:rPr>
            </a:br>
            <a:r>
              <a:rPr lang="pl-PL" spc="-25" dirty="0">
                <a:solidFill>
                  <a:srgbClr val="626769"/>
                </a:solidFill>
                <a:cs typeface="Calibri"/>
              </a:rPr>
              <a:t>W przypadku, gdy źle się poczujesz będąc w biurze (np. gorączka, kaszel, zmęczenie, duszności,  itp.), zabierz swoje rzeczy osobiste i następnie pobierz jedną maseczkę, nałóż ją na twarz i jak najszybciej opuść biuro nie żegnając się, ani nie rozmawiając z nikim. Nie dotykaj także klamek i poręczy – jeśli to nie jest konieczne. Skorzystaj z indywidualnego środku transportu.</a:t>
            </a:r>
            <a:br>
              <a:rPr lang="pl-PL" spc="-25" dirty="0">
                <a:solidFill>
                  <a:srgbClr val="626769"/>
                </a:solidFill>
                <a:cs typeface="Calibri"/>
              </a:rPr>
            </a:br>
            <a:r>
              <a:rPr lang="pl-PL" spc="-25" dirty="0">
                <a:solidFill>
                  <a:srgbClr val="626769"/>
                </a:solidFill>
                <a:cs typeface="Calibri"/>
              </a:rPr>
              <a:t>O ww. fakcie poinformuj telefonicznie swojego przełożonego i następnie postępuj według wytycznych Głównego Inspektoratu Sanitarnego dotyczącego postępowania w przypadku podejrzenia infekcją </a:t>
            </a:r>
            <a:r>
              <a:rPr lang="pl-PL" spc="-25" dirty="0" err="1">
                <a:solidFill>
                  <a:srgbClr val="626769"/>
                </a:solidFill>
                <a:cs typeface="Calibri"/>
              </a:rPr>
              <a:t>koronawirusem</a:t>
            </a:r>
            <a:r>
              <a:rPr lang="pl-PL" spc="-25" dirty="0">
                <a:solidFill>
                  <a:srgbClr val="626769"/>
                </a:solidFill>
                <a:cs typeface="Calibri"/>
              </a:rPr>
              <a:t>. Zasady postępowania znajdziesz na stronie </a:t>
            </a:r>
            <a:r>
              <a:rPr lang="pl-PL" dirty="0">
                <a:hlinkClick r:id="rId2"/>
              </a:rPr>
              <a:t>https://www.gov.pl/web/koronawirus/podejrzewasz-u-siebie-koronawirusa</a:t>
            </a:r>
            <a:endParaRPr lang="pl-PL" dirty="0"/>
          </a:p>
          <a:p>
            <a:pPr marL="12700" marR="5080">
              <a:lnSpc>
                <a:spcPts val="1939"/>
              </a:lnSpc>
              <a:spcBef>
                <a:spcPts val="345"/>
              </a:spcBef>
            </a:pPr>
            <a:endParaRPr lang="pl-PL" dirty="0"/>
          </a:p>
        </p:txBody>
      </p:sp>
      <p:sp>
        <p:nvSpPr>
          <p:cNvPr id="9" name="object 46"/>
          <p:cNvSpPr txBox="1">
            <a:spLocks/>
          </p:cNvSpPr>
          <p:nvPr/>
        </p:nvSpPr>
        <p:spPr>
          <a:xfrm>
            <a:off x="3038375" y="254917"/>
            <a:ext cx="8677499" cy="45666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800" b="0" i="0">
                <a:solidFill>
                  <a:srgbClr val="626769"/>
                </a:solidFill>
                <a:latin typeface="Calibri"/>
                <a:ea typeface="+mj-ea"/>
                <a:cs typeface="Calibri"/>
              </a:defRPr>
            </a:lvl1pPr>
          </a:lstStyle>
          <a:p>
            <a:pPr marL="12700" marR="5080">
              <a:lnSpc>
                <a:spcPct val="107800"/>
              </a:lnSpc>
              <a:spcBef>
                <a:spcPts val="100"/>
              </a:spcBef>
            </a:pPr>
            <a:r>
              <a:rPr lang="pl-PL" kern="0" spc="-10" dirty="0"/>
              <a:t>Procedury awaryjne</a:t>
            </a:r>
            <a:endParaRPr lang="it-IT" kern="0" spc="-10" dirty="0"/>
          </a:p>
        </p:txBody>
      </p:sp>
    </p:spTree>
    <p:extLst>
      <p:ext uri="{BB962C8B-B14F-4D97-AF65-F5344CB8AC3E}">
        <p14:creationId xmlns:p14="http://schemas.microsoft.com/office/powerpoint/2010/main" val="16689289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7155">
              <a:lnSpc>
                <a:spcPts val="1614"/>
              </a:lnSpc>
            </a:pPr>
            <a:fld id="{81D60167-4931-47E6-BA6A-407CBD079E47}" type="slidenum">
              <a:rPr spc="-5" dirty="0"/>
              <a:t>18</a:t>
            </a:fld>
            <a:endParaRPr spc="-5" dirty="0"/>
          </a:p>
        </p:txBody>
      </p:sp>
      <p:sp>
        <p:nvSpPr>
          <p:cNvPr id="3" name="object 3"/>
          <p:cNvSpPr txBox="1"/>
          <p:nvPr/>
        </p:nvSpPr>
        <p:spPr>
          <a:xfrm>
            <a:off x="372535" y="1219200"/>
            <a:ext cx="9304865" cy="3096360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marL="12700" marR="5080">
              <a:lnSpc>
                <a:spcPts val="2400"/>
              </a:lnSpc>
              <a:spcBef>
                <a:spcPts val="1200"/>
              </a:spcBef>
            </a:pPr>
            <a:r>
              <a:rPr lang="pl-PL" b="1" spc="-25" dirty="0">
                <a:solidFill>
                  <a:srgbClr val="626769"/>
                </a:solidFill>
                <a:cs typeface="Calibri"/>
              </a:rPr>
              <a:t>Przykładowa procedura postępowania:</a:t>
            </a:r>
            <a:br>
              <a:rPr lang="pl-PL" spc="-25" dirty="0">
                <a:solidFill>
                  <a:srgbClr val="626769"/>
                </a:solidFill>
                <a:cs typeface="Calibri"/>
              </a:rPr>
            </a:br>
            <a:r>
              <a:rPr lang="pl-PL" spc="-25" dirty="0">
                <a:solidFill>
                  <a:srgbClr val="626769"/>
                </a:solidFill>
                <a:cs typeface="Calibri"/>
              </a:rPr>
              <a:t>W przypadku, gdy źle się poczujesz będąc w biurze (np. gorączka, kaszel, zmęczenie, duszności,  itp.), zabierz swoje rzeczy osobiste i następnie pobierz jedną maseczkę, nałóż ją na twarz i jak najszybciej opuść biuro nie żegnając się, ani nie rozmawiając z nikim. Nie dotykaj także klamek i poręczy – jeśli to nie jest konieczne. Skorzystaj z indywidualnego środku transportu.</a:t>
            </a:r>
            <a:br>
              <a:rPr lang="pl-PL" spc="-25" dirty="0">
                <a:solidFill>
                  <a:srgbClr val="626769"/>
                </a:solidFill>
                <a:cs typeface="Calibri"/>
              </a:rPr>
            </a:br>
            <a:r>
              <a:rPr lang="pl-PL" spc="-25" dirty="0">
                <a:solidFill>
                  <a:srgbClr val="626769"/>
                </a:solidFill>
                <a:cs typeface="Calibri"/>
              </a:rPr>
              <a:t>O ww. fakcie poinformuj telefonicznie swojego przełożonego i następnie postępuj według wytycznych Głównego Inspektoratu Sanitarnego dotyczącego postępowania w przypadku podejrzenia infekcją </a:t>
            </a:r>
            <a:r>
              <a:rPr lang="pl-PL" spc="-25" dirty="0" err="1">
                <a:solidFill>
                  <a:srgbClr val="626769"/>
                </a:solidFill>
                <a:cs typeface="Calibri"/>
              </a:rPr>
              <a:t>koronawirusem</a:t>
            </a:r>
            <a:r>
              <a:rPr lang="pl-PL" spc="-25" dirty="0">
                <a:solidFill>
                  <a:srgbClr val="626769"/>
                </a:solidFill>
                <a:cs typeface="Calibri"/>
              </a:rPr>
              <a:t>. Zasady postępowania znajdziesz na stronie </a:t>
            </a:r>
            <a:r>
              <a:rPr lang="pl-PL" dirty="0">
                <a:hlinkClick r:id="rId2"/>
              </a:rPr>
              <a:t>https://www.gov.pl/web/koronawirus/podejrzewasz-u-siebie-koronawirusa</a:t>
            </a:r>
            <a:endParaRPr lang="pl-PL" dirty="0"/>
          </a:p>
          <a:p>
            <a:pPr marL="12700" marR="5080">
              <a:lnSpc>
                <a:spcPts val="1939"/>
              </a:lnSpc>
              <a:spcBef>
                <a:spcPts val="345"/>
              </a:spcBef>
            </a:pPr>
            <a:endParaRPr lang="pl-PL" dirty="0"/>
          </a:p>
        </p:txBody>
      </p:sp>
      <p:sp>
        <p:nvSpPr>
          <p:cNvPr id="9" name="object 46"/>
          <p:cNvSpPr txBox="1">
            <a:spLocks/>
          </p:cNvSpPr>
          <p:nvPr/>
        </p:nvSpPr>
        <p:spPr>
          <a:xfrm>
            <a:off x="3038375" y="254917"/>
            <a:ext cx="8677499" cy="45666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800" b="0" i="0">
                <a:solidFill>
                  <a:srgbClr val="626769"/>
                </a:solidFill>
                <a:latin typeface="Calibri"/>
                <a:ea typeface="+mj-ea"/>
                <a:cs typeface="Calibri"/>
              </a:defRPr>
            </a:lvl1pPr>
          </a:lstStyle>
          <a:p>
            <a:pPr marL="12700" marR="5080">
              <a:lnSpc>
                <a:spcPct val="107800"/>
              </a:lnSpc>
              <a:spcBef>
                <a:spcPts val="100"/>
              </a:spcBef>
            </a:pPr>
            <a:r>
              <a:rPr lang="pl-PL" kern="0" spc="-10" dirty="0"/>
              <a:t>Procedury awaryjne</a:t>
            </a:r>
            <a:endParaRPr lang="it-IT" kern="0" spc="-10" dirty="0"/>
          </a:p>
        </p:txBody>
      </p:sp>
    </p:spTree>
    <p:extLst>
      <p:ext uri="{BB962C8B-B14F-4D97-AF65-F5344CB8AC3E}">
        <p14:creationId xmlns:p14="http://schemas.microsoft.com/office/powerpoint/2010/main" val="12242561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25" dirty="0"/>
              <a:t>Kontakt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subTitle" idx="4"/>
          </p:nvPr>
        </p:nvSpPr>
        <p:spPr>
          <a:xfrm>
            <a:off x="1905000" y="3282021"/>
            <a:ext cx="8534400" cy="1819088"/>
          </a:xfrm>
          <a:prstGeom prst="rect">
            <a:avLst/>
          </a:prstGeom>
        </p:spPr>
        <p:txBody>
          <a:bodyPr vert="horz" wrap="square" lIns="0" tIns="130175" rIns="0" bIns="0" rtlCol="0">
            <a:spAutoFit/>
          </a:bodyPr>
          <a:lstStyle/>
          <a:p>
            <a:pPr marL="3659504">
              <a:lnSpc>
                <a:spcPct val="100000"/>
              </a:lnSpc>
              <a:spcBef>
                <a:spcPts val="1025"/>
              </a:spcBef>
            </a:pPr>
            <a:r>
              <a:rPr lang="pl-PL" spc="-5" dirty="0"/>
              <a:t>Siemens Sp. z o.o.</a:t>
            </a:r>
          </a:p>
          <a:p>
            <a:pPr marL="3659504">
              <a:lnSpc>
                <a:spcPct val="100000"/>
              </a:lnSpc>
              <a:spcBef>
                <a:spcPts val="1025"/>
              </a:spcBef>
            </a:pPr>
            <a:r>
              <a:rPr lang="pl-PL" spc="-5" dirty="0"/>
              <a:t>Iwona Waszczykowska </a:t>
            </a:r>
            <a:endParaRPr spc="-15" dirty="0"/>
          </a:p>
          <a:p>
            <a:pPr marL="3659504">
              <a:lnSpc>
                <a:spcPct val="100000"/>
              </a:lnSpc>
              <a:spcBef>
                <a:spcPts val="730"/>
              </a:spcBef>
            </a:pPr>
            <a:r>
              <a:rPr lang="pl-PL" sz="1400" spc="-10" dirty="0">
                <a:solidFill>
                  <a:srgbClr val="626769"/>
                </a:solidFill>
              </a:rPr>
              <a:t>Kierownik Działu BHP i Ochrony Środowiska</a:t>
            </a:r>
            <a:endParaRPr sz="1400" dirty="0"/>
          </a:p>
          <a:p>
            <a:pPr marL="3646804">
              <a:lnSpc>
                <a:spcPct val="100000"/>
              </a:lnSpc>
              <a:spcBef>
                <a:spcPts val="10"/>
              </a:spcBef>
            </a:pPr>
            <a:endParaRPr sz="1750" dirty="0">
              <a:latin typeface="Times New Roman"/>
              <a:cs typeface="Times New Roman"/>
            </a:endParaRPr>
          </a:p>
          <a:p>
            <a:pPr marL="3659504">
              <a:spcBef>
                <a:spcPts val="5"/>
              </a:spcBef>
            </a:pPr>
            <a:r>
              <a:rPr lang="pl-PL" sz="1400" u="heavy" spc="-10" dirty="0">
                <a:uFill>
                  <a:solidFill>
                    <a:srgbClr val="B61928"/>
                  </a:solidFill>
                </a:uFill>
                <a:hlinkClick r:id="rId2"/>
              </a:rPr>
              <a:t>www.siemens.pl</a:t>
            </a:r>
            <a:endParaRPr lang="pl-PL" sz="1400" dirty="0"/>
          </a:p>
          <a:p>
            <a:pPr marL="3659504">
              <a:lnSpc>
                <a:spcPct val="100000"/>
              </a:lnSpc>
              <a:spcBef>
                <a:spcPts val="5"/>
              </a:spcBef>
            </a:pPr>
            <a:endParaRPr sz="1400" dirty="0"/>
          </a:p>
        </p:txBody>
      </p:sp>
      <p:sp>
        <p:nvSpPr>
          <p:cNvPr id="5" name="object 5"/>
          <p:cNvSpPr txBox="1"/>
          <p:nvPr/>
        </p:nvSpPr>
        <p:spPr>
          <a:xfrm>
            <a:off x="11657583" y="6360666"/>
            <a:ext cx="255270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14"/>
              </a:lnSpc>
            </a:pPr>
            <a:fld id="{81D60167-4931-47E6-BA6A-407CBD079E47}" type="slidenum">
              <a:rPr sz="1600" b="0" spc="-5" dirty="0">
                <a:solidFill>
                  <a:srgbClr val="B61928"/>
                </a:solidFill>
                <a:latin typeface="Calibri Light"/>
                <a:cs typeface="Calibri Light"/>
              </a:rPr>
              <a:t>19</a:t>
            </a:fld>
            <a:endParaRPr sz="1600">
              <a:latin typeface="Calibri Light"/>
              <a:cs typeface="Calibri Light"/>
            </a:endParaRPr>
          </a:p>
        </p:txBody>
      </p:sp>
      <p:sp>
        <p:nvSpPr>
          <p:cNvPr id="7" name="object 46"/>
          <p:cNvSpPr txBox="1">
            <a:spLocks/>
          </p:cNvSpPr>
          <p:nvPr/>
        </p:nvSpPr>
        <p:spPr>
          <a:xfrm>
            <a:off x="3038375" y="254917"/>
            <a:ext cx="8677499" cy="45666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800" b="0" i="0">
                <a:solidFill>
                  <a:srgbClr val="626769"/>
                </a:solidFill>
                <a:latin typeface="Calibri"/>
                <a:ea typeface="+mj-ea"/>
                <a:cs typeface="Calibri"/>
              </a:defRPr>
            </a:lvl1pPr>
          </a:lstStyle>
          <a:p>
            <a:pPr marL="12700" marR="5080">
              <a:lnSpc>
                <a:spcPct val="107800"/>
              </a:lnSpc>
              <a:spcBef>
                <a:spcPts val="100"/>
              </a:spcBef>
            </a:pPr>
            <a:r>
              <a:rPr lang="pl-PL" kern="0" spc="-10" dirty="0"/>
              <a:t>Kontakt</a:t>
            </a:r>
            <a:endParaRPr lang="it-IT" kern="0" spc="-10" dirty="0"/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24B81991-2CEC-4996-8363-D27433060DF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146140"/>
            <a:ext cx="3154301" cy="4732020"/>
          </a:xfrm>
          <a:prstGeom prst="rect">
            <a:avLst/>
          </a:prstGeom>
        </p:spPr>
      </p:pic>
      <p:pic>
        <p:nvPicPr>
          <p:cNvPr id="10" name="Obraz 9">
            <a:extLst>
              <a:ext uri="{FF2B5EF4-FFF2-40B4-BE49-F238E27FC236}">
                <a16:creationId xmlns:a16="http://schemas.microsoft.com/office/drawing/2014/main" id="{4BFF14FC-7E91-4B4D-B2AB-A3A5AE77256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400" y="976751"/>
            <a:ext cx="5791200" cy="244967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4718303" y="1844039"/>
            <a:ext cx="7245350" cy="576580"/>
          </a:xfrm>
          <a:custGeom>
            <a:avLst/>
            <a:gdLst/>
            <a:ahLst/>
            <a:cxnLst/>
            <a:rect l="l" t="t" r="r" b="b"/>
            <a:pathLst>
              <a:path w="7245350" h="576580">
                <a:moveTo>
                  <a:pt x="0" y="0"/>
                </a:moveTo>
                <a:lnTo>
                  <a:pt x="7245096" y="0"/>
                </a:lnTo>
                <a:lnTo>
                  <a:pt x="7245096" y="576072"/>
                </a:lnTo>
                <a:lnTo>
                  <a:pt x="0" y="576072"/>
                </a:lnTo>
                <a:lnTo>
                  <a:pt x="0" y="0"/>
                </a:lnTo>
                <a:close/>
              </a:path>
            </a:pathLst>
          </a:custGeom>
          <a:solidFill>
            <a:srgbClr val="ECEDE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4718303" y="2019391"/>
            <a:ext cx="7245350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04800">
              <a:lnSpc>
                <a:spcPct val="100000"/>
              </a:lnSpc>
              <a:spcBef>
                <a:spcPts val="100"/>
              </a:spcBef>
            </a:pPr>
            <a:r>
              <a:rPr lang="pl-PL" sz="1200" spc="-5" dirty="0">
                <a:solidFill>
                  <a:srgbClr val="626769"/>
                </a:solidFill>
                <a:latin typeface="Calibri"/>
                <a:cs typeface="Calibri"/>
              </a:rPr>
              <a:t>Obowiązki pracodawcy, komunikacja, odpowiedzialność,  atmosfera</a:t>
            </a:r>
            <a:endParaRPr sz="1200" dirty="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43483" y="1844039"/>
            <a:ext cx="4185285" cy="576580"/>
          </a:xfrm>
          <a:custGeom>
            <a:avLst/>
            <a:gdLst/>
            <a:ahLst/>
            <a:cxnLst/>
            <a:rect l="l" t="t" r="r" b="b"/>
            <a:pathLst>
              <a:path w="4185285" h="576580">
                <a:moveTo>
                  <a:pt x="0" y="0"/>
                </a:moveTo>
                <a:lnTo>
                  <a:pt x="4184904" y="0"/>
                </a:lnTo>
                <a:lnTo>
                  <a:pt x="4184904" y="576072"/>
                </a:lnTo>
                <a:lnTo>
                  <a:pt x="0" y="576072"/>
                </a:lnTo>
                <a:lnTo>
                  <a:pt x="0" y="0"/>
                </a:lnTo>
                <a:close/>
              </a:path>
            </a:pathLst>
          </a:custGeom>
          <a:solidFill>
            <a:srgbClr val="F2F2F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443483" y="1985861"/>
            <a:ext cx="4185285" cy="2584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245110" algn="r">
              <a:lnSpc>
                <a:spcPct val="100000"/>
              </a:lnSpc>
              <a:spcBef>
                <a:spcPts val="95"/>
              </a:spcBef>
            </a:pPr>
            <a:r>
              <a:rPr lang="pl-PL" sz="1600" spc="-15" dirty="0">
                <a:solidFill>
                  <a:srgbClr val="B61928"/>
                </a:solidFill>
                <a:latin typeface="Calibri"/>
                <a:cs typeface="Calibri"/>
              </a:rPr>
              <a:t>O czym należy pamiętać przed powrotem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4507998" y="1973579"/>
            <a:ext cx="323215" cy="318770"/>
          </a:xfrm>
          <a:custGeom>
            <a:avLst/>
            <a:gdLst/>
            <a:ahLst/>
            <a:cxnLst/>
            <a:rect l="l" t="t" r="r" b="b"/>
            <a:pathLst>
              <a:path w="323214" h="318769">
                <a:moveTo>
                  <a:pt x="322707" y="0"/>
                </a:moveTo>
                <a:lnTo>
                  <a:pt x="63373" y="0"/>
                </a:lnTo>
                <a:lnTo>
                  <a:pt x="38696" y="4914"/>
                </a:lnTo>
                <a:lnTo>
                  <a:pt x="18554" y="18300"/>
                </a:lnTo>
                <a:lnTo>
                  <a:pt x="4978" y="38163"/>
                </a:lnTo>
                <a:lnTo>
                  <a:pt x="0" y="62496"/>
                </a:lnTo>
                <a:lnTo>
                  <a:pt x="0" y="318236"/>
                </a:lnTo>
                <a:lnTo>
                  <a:pt x="242874" y="318236"/>
                </a:lnTo>
                <a:lnTo>
                  <a:pt x="273951" y="312051"/>
                </a:lnTo>
                <a:lnTo>
                  <a:pt x="299326" y="295173"/>
                </a:lnTo>
                <a:lnTo>
                  <a:pt x="316433" y="270154"/>
                </a:lnTo>
                <a:lnTo>
                  <a:pt x="322707" y="239509"/>
                </a:lnTo>
                <a:lnTo>
                  <a:pt x="322707" y="0"/>
                </a:lnTo>
                <a:close/>
              </a:path>
            </a:pathLst>
          </a:custGeom>
          <a:solidFill>
            <a:srgbClr val="B6192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562853" y="2037526"/>
            <a:ext cx="212090" cy="54610"/>
          </a:xfrm>
          <a:custGeom>
            <a:avLst/>
            <a:gdLst/>
            <a:ahLst/>
            <a:cxnLst/>
            <a:rect l="l" t="t" r="r" b="b"/>
            <a:pathLst>
              <a:path w="212089" h="54610">
                <a:moveTo>
                  <a:pt x="78308" y="0"/>
                </a:moveTo>
                <a:lnTo>
                  <a:pt x="55359" y="3136"/>
                </a:lnTo>
                <a:lnTo>
                  <a:pt x="34493" y="11925"/>
                </a:lnTo>
                <a:lnTo>
                  <a:pt x="15938" y="28409"/>
                </a:lnTo>
                <a:lnTo>
                  <a:pt x="0" y="54597"/>
                </a:lnTo>
                <a:lnTo>
                  <a:pt x="25196" y="46659"/>
                </a:lnTo>
                <a:lnTo>
                  <a:pt x="51028" y="44094"/>
                </a:lnTo>
                <a:lnTo>
                  <a:pt x="179095" y="44094"/>
                </a:lnTo>
                <a:lnTo>
                  <a:pt x="188671" y="39573"/>
                </a:lnTo>
                <a:lnTo>
                  <a:pt x="203542" y="23647"/>
                </a:lnTo>
                <a:lnTo>
                  <a:pt x="212051" y="4368"/>
                </a:lnTo>
                <a:lnTo>
                  <a:pt x="156844" y="4368"/>
                </a:lnTo>
                <a:lnTo>
                  <a:pt x="129324" y="2641"/>
                </a:lnTo>
                <a:lnTo>
                  <a:pt x="103047" y="508"/>
                </a:lnTo>
                <a:lnTo>
                  <a:pt x="7830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613879" y="2085149"/>
            <a:ext cx="128270" cy="0"/>
          </a:xfrm>
          <a:custGeom>
            <a:avLst/>
            <a:gdLst/>
            <a:ahLst/>
            <a:cxnLst/>
            <a:rect l="l" t="t" r="r" b="b"/>
            <a:pathLst>
              <a:path w="128270">
                <a:moveTo>
                  <a:pt x="0" y="0"/>
                </a:moveTo>
                <a:lnTo>
                  <a:pt x="128066" y="0"/>
                </a:lnTo>
              </a:path>
            </a:pathLst>
          </a:custGeom>
          <a:ln w="703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719716" y="2036060"/>
            <a:ext cx="57785" cy="6350"/>
          </a:xfrm>
          <a:custGeom>
            <a:avLst/>
            <a:gdLst/>
            <a:ahLst/>
            <a:cxnLst/>
            <a:rect l="l" t="t" r="r" b="b"/>
            <a:pathLst>
              <a:path w="57785" h="6350">
                <a:moveTo>
                  <a:pt x="57759" y="0"/>
                </a:moveTo>
                <a:lnTo>
                  <a:pt x="28511" y="5143"/>
                </a:lnTo>
                <a:lnTo>
                  <a:pt x="0" y="5841"/>
                </a:lnTo>
                <a:lnTo>
                  <a:pt x="55194" y="5841"/>
                </a:lnTo>
                <a:lnTo>
                  <a:pt x="5775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562855" y="2121124"/>
            <a:ext cx="166370" cy="41275"/>
          </a:xfrm>
          <a:custGeom>
            <a:avLst/>
            <a:gdLst/>
            <a:ahLst/>
            <a:cxnLst/>
            <a:rect l="l" t="t" r="r" b="b"/>
            <a:pathLst>
              <a:path w="166370" h="41275">
                <a:moveTo>
                  <a:pt x="58927" y="0"/>
                </a:moveTo>
                <a:lnTo>
                  <a:pt x="36296" y="4483"/>
                </a:lnTo>
                <a:lnTo>
                  <a:pt x="16509" y="17132"/>
                </a:lnTo>
                <a:lnTo>
                  <a:pt x="0" y="41198"/>
                </a:lnTo>
                <a:lnTo>
                  <a:pt x="27724" y="34150"/>
                </a:lnTo>
                <a:lnTo>
                  <a:pt x="135394" y="34150"/>
                </a:lnTo>
                <a:lnTo>
                  <a:pt x="150850" y="24930"/>
                </a:lnTo>
                <a:lnTo>
                  <a:pt x="165849" y="3073"/>
                </a:lnTo>
                <a:lnTo>
                  <a:pt x="139331" y="3073"/>
                </a:lnTo>
                <a:lnTo>
                  <a:pt x="110883" y="2552"/>
                </a:lnTo>
                <a:lnTo>
                  <a:pt x="83934" y="444"/>
                </a:lnTo>
                <a:lnTo>
                  <a:pt x="5892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590585" y="2158348"/>
            <a:ext cx="107950" cy="0"/>
          </a:xfrm>
          <a:custGeom>
            <a:avLst/>
            <a:gdLst/>
            <a:ahLst/>
            <a:cxnLst/>
            <a:rect l="l" t="t" r="r" b="b"/>
            <a:pathLst>
              <a:path w="107950">
                <a:moveTo>
                  <a:pt x="0" y="0"/>
                </a:moveTo>
                <a:lnTo>
                  <a:pt x="107657" y="0"/>
                </a:lnTo>
              </a:path>
            </a:pathLst>
          </a:custGeom>
          <a:ln w="6146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702187" y="2119891"/>
            <a:ext cx="29845" cy="4445"/>
          </a:xfrm>
          <a:custGeom>
            <a:avLst/>
            <a:gdLst/>
            <a:ahLst/>
            <a:cxnLst/>
            <a:rect l="l" t="t" r="r" b="b"/>
            <a:pathLst>
              <a:path w="29845" h="4444">
                <a:moveTo>
                  <a:pt x="29476" y="0"/>
                </a:moveTo>
                <a:lnTo>
                  <a:pt x="0" y="4305"/>
                </a:lnTo>
                <a:lnTo>
                  <a:pt x="26517" y="4305"/>
                </a:lnTo>
                <a:lnTo>
                  <a:pt x="2947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562852" y="2194208"/>
            <a:ext cx="114935" cy="29209"/>
          </a:xfrm>
          <a:custGeom>
            <a:avLst/>
            <a:gdLst/>
            <a:ahLst/>
            <a:cxnLst/>
            <a:rect l="l" t="t" r="r" b="b"/>
            <a:pathLst>
              <a:path w="114935" h="29210">
                <a:moveTo>
                  <a:pt x="37553" y="0"/>
                </a:moveTo>
                <a:lnTo>
                  <a:pt x="16675" y="7467"/>
                </a:lnTo>
                <a:lnTo>
                  <a:pt x="0" y="29057"/>
                </a:lnTo>
                <a:lnTo>
                  <a:pt x="26847" y="23660"/>
                </a:lnTo>
                <a:lnTo>
                  <a:pt x="93370" y="23660"/>
                </a:lnTo>
                <a:lnTo>
                  <a:pt x="98958" y="22021"/>
                </a:lnTo>
                <a:lnTo>
                  <a:pt x="114477" y="2044"/>
                </a:lnTo>
                <a:lnTo>
                  <a:pt x="88557" y="2044"/>
                </a:lnTo>
                <a:lnTo>
                  <a:pt x="61798" y="317"/>
                </a:lnTo>
                <a:lnTo>
                  <a:pt x="3755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589705" y="2217865"/>
            <a:ext cx="66675" cy="5080"/>
          </a:xfrm>
          <a:custGeom>
            <a:avLst/>
            <a:gdLst/>
            <a:ahLst/>
            <a:cxnLst/>
            <a:rect l="l" t="t" r="r" b="b"/>
            <a:pathLst>
              <a:path w="66675" h="5080">
                <a:moveTo>
                  <a:pt x="66509" y="0"/>
                </a:moveTo>
                <a:lnTo>
                  <a:pt x="0" y="0"/>
                </a:lnTo>
                <a:lnTo>
                  <a:pt x="50444" y="4737"/>
                </a:lnTo>
                <a:lnTo>
                  <a:pt x="6650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651404" y="2193038"/>
            <a:ext cx="28575" cy="3810"/>
          </a:xfrm>
          <a:custGeom>
            <a:avLst/>
            <a:gdLst/>
            <a:ahLst/>
            <a:cxnLst/>
            <a:rect l="l" t="t" r="r" b="b"/>
            <a:pathLst>
              <a:path w="28575" h="3810">
                <a:moveTo>
                  <a:pt x="28422" y="0"/>
                </a:moveTo>
                <a:lnTo>
                  <a:pt x="0" y="3213"/>
                </a:lnTo>
                <a:lnTo>
                  <a:pt x="25920" y="3213"/>
                </a:lnTo>
                <a:lnTo>
                  <a:pt x="2842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4718303" y="2647188"/>
            <a:ext cx="7245350" cy="576580"/>
          </a:xfrm>
          <a:custGeom>
            <a:avLst/>
            <a:gdLst/>
            <a:ahLst/>
            <a:cxnLst/>
            <a:rect l="l" t="t" r="r" b="b"/>
            <a:pathLst>
              <a:path w="7245350" h="576580">
                <a:moveTo>
                  <a:pt x="0" y="0"/>
                </a:moveTo>
                <a:lnTo>
                  <a:pt x="7245096" y="0"/>
                </a:lnTo>
                <a:lnTo>
                  <a:pt x="7245096" y="576072"/>
                </a:lnTo>
                <a:lnTo>
                  <a:pt x="0" y="576072"/>
                </a:lnTo>
                <a:lnTo>
                  <a:pt x="0" y="0"/>
                </a:lnTo>
                <a:close/>
              </a:path>
            </a:pathLst>
          </a:custGeom>
          <a:solidFill>
            <a:srgbClr val="ECEDE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4718303" y="2821801"/>
            <a:ext cx="7245350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04800">
              <a:lnSpc>
                <a:spcPct val="100000"/>
              </a:lnSpc>
              <a:spcBef>
                <a:spcPts val="100"/>
              </a:spcBef>
            </a:pPr>
            <a:r>
              <a:rPr lang="pl-PL" sz="1200" spc="-5" dirty="0">
                <a:solidFill>
                  <a:srgbClr val="626769"/>
                </a:solidFill>
                <a:latin typeface="Calibri"/>
                <a:cs typeface="Calibri"/>
              </a:rPr>
              <a:t>Ogólne wytyczne, stanowiska pracy, komunikacja, pomieszczenia socjalne</a:t>
            </a:r>
            <a:endParaRPr sz="1200" dirty="0">
              <a:latin typeface="Calibri"/>
              <a:cs typeface="Calibri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443483" y="2647188"/>
            <a:ext cx="4185285" cy="576580"/>
          </a:xfrm>
          <a:custGeom>
            <a:avLst/>
            <a:gdLst/>
            <a:ahLst/>
            <a:cxnLst/>
            <a:rect l="l" t="t" r="r" b="b"/>
            <a:pathLst>
              <a:path w="4185285" h="576580">
                <a:moveTo>
                  <a:pt x="0" y="0"/>
                </a:moveTo>
                <a:lnTo>
                  <a:pt x="4184904" y="0"/>
                </a:lnTo>
                <a:lnTo>
                  <a:pt x="4184904" y="576072"/>
                </a:lnTo>
                <a:lnTo>
                  <a:pt x="0" y="576072"/>
                </a:lnTo>
                <a:lnTo>
                  <a:pt x="0" y="0"/>
                </a:lnTo>
                <a:close/>
              </a:path>
            </a:pathLst>
          </a:custGeom>
          <a:solidFill>
            <a:srgbClr val="F2F2F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443483" y="2788272"/>
            <a:ext cx="4185285" cy="2584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245110" algn="r">
              <a:lnSpc>
                <a:spcPct val="100000"/>
              </a:lnSpc>
              <a:spcBef>
                <a:spcPts val="95"/>
              </a:spcBef>
            </a:pPr>
            <a:r>
              <a:rPr lang="pl-PL" sz="1600" spc="-15" dirty="0">
                <a:solidFill>
                  <a:srgbClr val="B61928"/>
                </a:solidFill>
                <a:latin typeface="Calibri"/>
                <a:cs typeface="Calibri"/>
              </a:rPr>
              <a:t>Organizacja pracy 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4507998" y="2775204"/>
            <a:ext cx="323215" cy="320040"/>
          </a:xfrm>
          <a:custGeom>
            <a:avLst/>
            <a:gdLst/>
            <a:ahLst/>
            <a:cxnLst/>
            <a:rect l="l" t="t" r="r" b="b"/>
            <a:pathLst>
              <a:path w="323214" h="320039">
                <a:moveTo>
                  <a:pt x="322707" y="0"/>
                </a:moveTo>
                <a:lnTo>
                  <a:pt x="63373" y="0"/>
                </a:lnTo>
                <a:lnTo>
                  <a:pt x="38696" y="4927"/>
                </a:lnTo>
                <a:lnTo>
                  <a:pt x="18554" y="18389"/>
                </a:lnTo>
                <a:lnTo>
                  <a:pt x="4978" y="38354"/>
                </a:lnTo>
                <a:lnTo>
                  <a:pt x="0" y="62801"/>
                </a:lnTo>
                <a:lnTo>
                  <a:pt x="0" y="319760"/>
                </a:lnTo>
                <a:lnTo>
                  <a:pt x="242874" y="319760"/>
                </a:lnTo>
                <a:lnTo>
                  <a:pt x="273951" y="313550"/>
                </a:lnTo>
                <a:lnTo>
                  <a:pt x="299326" y="296595"/>
                </a:lnTo>
                <a:lnTo>
                  <a:pt x="316433" y="271449"/>
                </a:lnTo>
                <a:lnTo>
                  <a:pt x="322707" y="240652"/>
                </a:lnTo>
                <a:lnTo>
                  <a:pt x="322707" y="0"/>
                </a:lnTo>
                <a:close/>
              </a:path>
            </a:pathLst>
          </a:custGeom>
          <a:solidFill>
            <a:srgbClr val="B6192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4562853" y="2839190"/>
            <a:ext cx="212090" cy="56515"/>
          </a:xfrm>
          <a:custGeom>
            <a:avLst/>
            <a:gdLst/>
            <a:ahLst/>
            <a:cxnLst/>
            <a:rect l="l" t="t" r="r" b="b"/>
            <a:pathLst>
              <a:path w="212089" h="56514">
                <a:moveTo>
                  <a:pt x="78308" y="0"/>
                </a:moveTo>
                <a:lnTo>
                  <a:pt x="55359" y="3213"/>
                </a:lnTo>
                <a:lnTo>
                  <a:pt x="34493" y="12255"/>
                </a:lnTo>
                <a:lnTo>
                  <a:pt x="15938" y="29171"/>
                </a:lnTo>
                <a:lnTo>
                  <a:pt x="0" y="56070"/>
                </a:lnTo>
                <a:lnTo>
                  <a:pt x="25196" y="47929"/>
                </a:lnTo>
                <a:lnTo>
                  <a:pt x="51028" y="45288"/>
                </a:lnTo>
                <a:lnTo>
                  <a:pt x="179095" y="45288"/>
                </a:lnTo>
                <a:lnTo>
                  <a:pt x="188671" y="40640"/>
                </a:lnTo>
                <a:lnTo>
                  <a:pt x="203542" y="24282"/>
                </a:lnTo>
                <a:lnTo>
                  <a:pt x="212051" y="4483"/>
                </a:lnTo>
                <a:lnTo>
                  <a:pt x="156844" y="4483"/>
                </a:lnTo>
                <a:lnTo>
                  <a:pt x="129324" y="2717"/>
                </a:lnTo>
                <a:lnTo>
                  <a:pt x="103047" y="520"/>
                </a:lnTo>
                <a:lnTo>
                  <a:pt x="7830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4613879" y="2888099"/>
            <a:ext cx="128270" cy="0"/>
          </a:xfrm>
          <a:custGeom>
            <a:avLst/>
            <a:gdLst/>
            <a:ahLst/>
            <a:cxnLst/>
            <a:rect l="l" t="t" r="r" b="b"/>
            <a:pathLst>
              <a:path w="128270">
                <a:moveTo>
                  <a:pt x="0" y="0"/>
                </a:moveTo>
                <a:lnTo>
                  <a:pt x="128066" y="0"/>
                </a:lnTo>
              </a:path>
            </a:pathLst>
          </a:custGeom>
          <a:ln w="7226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4719716" y="2837690"/>
            <a:ext cx="57785" cy="6350"/>
          </a:xfrm>
          <a:custGeom>
            <a:avLst/>
            <a:gdLst/>
            <a:ahLst/>
            <a:cxnLst/>
            <a:rect l="l" t="t" r="r" b="b"/>
            <a:pathLst>
              <a:path w="57785" h="6350">
                <a:moveTo>
                  <a:pt x="57759" y="0"/>
                </a:moveTo>
                <a:lnTo>
                  <a:pt x="28511" y="5270"/>
                </a:lnTo>
                <a:lnTo>
                  <a:pt x="0" y="5994"/>
                </a:lnTo>
                <a:lnTo>
                  <a:pt x="55194" y="5994"/>
                </a:lnTo>
                <a:lnTo>
                  <a:pt x="5775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4562855" y="2924228"/>
            <a:ext cx="166370" cy="40005"/>
          </a:xfrm>
          <a:custGeom>
            <a:avLst/>
            <a:gdLst/>
            <a:ahLst/>
            <a:cxnLst/>
            <a:rect l="l" t="t" r="r" b="b"/>
            <a:pathLst>
              <a:path w="166370" h="40005">
                <a:moveTo>
                  <a:pt x="58927" y="0"/>
                </a:moveTo>
                <a:lnTo>
                  <a:pt x="36296" y="4318"/>
                </a:lnTo>
                <a:lnTo>
                  <a:pt x="16509" y="16522"/>
                </a:lnTo>
                <a:lnTo>
                  <a:pt x="0" y="39738"/>
                </a:lnTo>
                <a:lnTo>
                  <a:pt x="27724" y="32931"/>
                </a:lnTo>
                <a:lnTo>
                  <a:pt x="135394" y="32931"/>
                </a:lnTo>
                <a:lnTo>
                  <a:pt x="150850" y="24041"/>
                </a:lnTo>
                <a:lnTo>
                  <a:pt x="165849" y="2959"/>
                </a:lnTo>
                <a:lnTo>
                  <a:pt x="139331" y="2959"/>
                </a:lnTo>
                <a:lnTo>
                  <a:pt x="110883" y="2463"/>
                </a:lnTo>
                <a:lnTo>
                  <a:pt x="83934" y="431"/>
                </a:lnTo>
                <a:lnTo>
                  <a:pt x="5892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4590585" y="2960117"/>
            <a:ext cx="107950" cy="0"/>
          </a:xfrm>
          <a:custGeom>
            <a:avLst/>
            <a:gdLst/>
            <a:ahLst/>
            <a:cxnLst/>
            <a:rect l="l" t="t" r="r" b="b"/>
            <a:pathLst>
              <a:path w="107950">
                <a:moveTo>
                  <a:pt x="0" y="0"/>
                </a:moveTo>
                <a:lnTo>
                  <a:pt x="107657" y="0"/>
                </a:lnTo>
              </a:path>
            </a:pathLst>
          </a:custGeom>
          <a:ln w="591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4702187" y="2923023"/>
            <a:ext cx="29845" cy="4445"/>
          </a:xfrm>
          <a:custGeom>
            <a:avLst/>
            <a:gdLst/>
            <a:ahLst/>
            <a:cxnLst/>
            <a:rect l="l" t="t" r="r" b="b"/>
            <a:pathLst>
              <a:path w="29845" h="4444">
                <a:moveTo>
                  <a:pt x="29476" y="0"/>
                </a:moveTo>
                <a:lnTo>
                  <a:pt x="0" y="4165"/>
                </a:lnTo>
                <a:lnTo>
                  <a:pt x="26517" y="4165"/>
                </a:lnTo>
                <a:lnTo>
                  <a:pt x="2947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4562852" y="2997297"/>
            <a:ext cx="114935" cy="27940"/>
          </a:xfrm>
          <a:custGeom>
            <a:avLst/>
            <a:gdLst/>
            <a:ahLst/>
            <a:cxnLst/>
            <a:rect l="l" t="t" r="r" b="b"/>
            <a:pathLst>
              <a:path w="114935" h="27939">
                <a:moveTo>
                  <a:pt x="37553" y="0"/>
                </a:moveTo>
                <a:lnTo>
                  <a:pt x="16675" y="7086"/>
                </a:lnTo>
                <a:lnTo>
                  <a:pt x="0" y="27597"/>
                </a:lnTo>
                <a:lnTo>
                  <a:pt x="26847" y="22479"/>
                </a:lnTo>
                <a:lnTo>
                  <a:pt x="93370" y="22479"/>
                </a:lnTo>
                <a:lnTo>
                  <a:pt x="98958" y="20916"/>
                </a:lnTo>
                <a:lnTo>
                  <a:pt x="114477" y="1943"/>
                </a:lnTo>
                <a:lnTo>
                  <a:pt x="88557" y="1943"/>
                </a:lnTo>
                <a:lnTo>
                  <a:pt x="61798" y="292"/>
                </a:lnTo>
                <a:lnTo>
                  <a:pt x="3755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4589705" y="3019771"/>
            <a:ext cx="66675" cy="5080"/>
          </a:xfrm>
          <a:custGeom>
            <a:avLst/>
            <a:gdLst/>
            <a:ahLst/>
            <a:cxnLst/>
            <a:rect l="l" t="t" r="r" b="b"/>
            <a:pathLst>
              <a:path w="66675" h="5080">
                <a:moveTo>
                  <a:pt x="66509" y="0"/>
                </a:moveTo>
                <a:lnTo>
                  <a:pt x="0" y="0"/>
                </a:lnTo>
                <a:lnTo>
                  <a:pt x="50444" y="4495"/>
                </a:lnTo>
                <a:lnTo>
                  <a:pt x="6650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4651404" y="2996183"/>
            <a:ext cx="28575" cy="3175"/>
          </a:xfrm>
          <a:custGeom>
            <a:avLst/>
            <a:gdLst/>
            <a:ahLst/>
            <a:cxnLst/>
            <a:rect l="l" t="t" r="r" b="b"/>
            <a:pathLst>
              <a:path w="28575" h="3175">
                <a:moveTo>
                  <a:pt x="28422" y="0"/>
                </a:moveTo>
                <a:lnTo>
                  <a:pt x="0" y="3048"/>
                </a:lnTo>
                <a:lnTo>
                  <a:pt x="25920" y="3048"/>
                </a:lnTo>
                <a:lnTo>
                  <a:pt x="2842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4718303" y="3448811"/>
            <a:ext cx="7245350" cy="576580"/>
          </a:xfrm>
          <a:custGeom>
            <a:avLst/>
            <a:gdLst/>
            <a:ahLst/>
            <a:cxnLst/>
            <a:rect l="l" t="t" r="r" b="b"/>
            <a:pathLst>
              <a:path w="7245350" h="576579">
                <a:moveTo>
                  <a:pt x="0" y="0"/>
                </a:moveTo>
                <a:lnTo>
                  <a:pt x="7245096" y="0"/>
                </a:lnTo>
                <a:lnTo>
                  <a:pt x="7245096" y="576072"/>
                </a:lnTo>
                <a:lnTo>
                  <a:pt x="0" y="576072"/>
                </a:lnTo>
                <a:lnTo>
                  <a:pt x="0" y="0"/>
                </a:lnTo>
                <a:close/>
              </a:path>
            </a:pathLst>
          </a:custGeom>
          <a:solidFill>
            <a:srgbClr val="ECEDE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 txBox="1"/>
          <p:nvPr/>
        </p:nvSpPr>
        <p:spPr>
          <a:xfrm>
            <a:off x="4718303" y="3624210"/>
            <a:ext cx="7245350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04800">
              <a:lnSpc>
                <a:spcPct val="100000"/>
              </a:lnSpc>
              <a:spcBef>
                <a:spcPts val="100"/>
              </a:spcBef>
            </a:pPr>
            <a:r>
              <a:rPr lang="pl-PL" sz="1200" spc="-5" dirty="0">
                <a:solidFill>
                  <a:srgbClr val="626769"/>
                </a:solidFill>
                <a:latin typeface="Calibri"/>
                <a:cs typeface="Calibri"/>
              </a:rPr>
              <a:t>Zasady postępowania w przypadku gdy pracownik źle się poczuje</a:t>
            </a:r>
            <a:endParaRPr sz="1200" dirty="0">
              <a:latin typeface="Calibri"/>
              <a:cs typeface="Calibri"/>
            </a:endParaRPr>
          </a:p>
        </p:txBody>
      </p:sp>
      <p:sp>
        <p:nvSpPr>
          <p:cNvPr id="33" name="object 33"/>
          <p:cNvSpPr/>
          <p:nvPr/>
        </p:nvSpPr>
        <p:spPr>
          <a:xfrm>
            <a:off x="443483" y="3448811"/>
            <a:ext cx="4185285" cy="576580"/>
          </a:xfrm>
          <a:custGeom>
            <a:avLst/>
            <a:gdLst/>
            <a:ahLst/>
            <a:cxnLst/>
            <a:rect l="l" t="t" r="r" b="b"/>
            <a:pathLst>
              <a:path w="4185285" h="576579">
                <a:moveTo>
                  <a:pt x="0" y="0"/>
                </a:moveTo>
                <a:lnTo>
                  <a:pt x="4184904" y="0"/>
                </a:lnTo>
                <a:lnTo>
                  <a:pt x="4184904" y="576072"/>
                </a:lnTo>
                <a:lnTo>
                  <a:pt x="0" y="576072"/>
                </a:lnTo>
                <a:lnTo>
                  <a:pt x="0" y="0"/>
                </a:lnTo>
                <a:close/>
              </a:path>
            </a:pathLst>
          </a:custGeom>
          <a:solidFill>
            <a:srgbClr val="F2F2F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 txBox="1"/>
          <p:nvPr/>
        </p:nvSpPr>
        <p:spPr>
          <a:xfrm>
            <a:off x="443483" y="3590682"/>
            <a:ext cx="4185285" cy="2584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245110" algn="r">
              <a:lnSpc>
                <a:spcPct val="100000"/>
              </a:lnSpc>
              <a:spcBef>
                <a:spcPts val="95"/>
              </a:spcBef>
            </a:pPr>
            <a:r>
              <a:rPr lang="pl-PL" sz="1600" spc="-15" dirty="0">
                <a:solidFill>
                  <a:srgbClr val="B61928"/>
                </a:solidFill>
                <a:latin typeface="Calibri"/>
                <a:cs typeface="Calibri"/>
              </a:rPr>
              <a:t>Procedury awaryjne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35" name="object 35"/>
          <p:cNvSpPr/>
          <p:nvPr/>
        </p:nvSpPr>
        <p:spPr>
          <a:xfrm>
            <a:off x="4507998" y="3578352"/>
            <a:ext cx="323215" cy="318770"/>
          </a:xfrm>
          <a:custGeom>
            <a:avLst/>
            <a:gdLst/>
            <a:ahLst/>
            <a:cxnLst/>
            <a:rect l="l" t="t" r="r" b="b"/>
            <a:pathLst>
              <a:path w="323214" h="318770">
                <a:moveTo>
                  <a:pt x="322707" y="0"/>
                </a:moveTo>
                <a:lnTo>
                  <a:pt x="63373" y="0"/>
                </a:lnTo>
                <a:lnTo>
                  <a:pt x="38696" y="4914"/>
                </a:lnTo>
                <a:lnTo>
                  <a:pt x="18554" y="18300"/>
                </a:lnTo>
                <a:lnTo>
                  <a:pt x="4978" y="38163"/>
                </a:lnTo>
                <a:lnTo>
                  <a:pt x="0" y="62496"/>
                </a:lnTo>
                <a:lnTo>
                  <a:pt x="0" y="318236"/>
                </a:lnTo>
                <a:lnTo>
                  <a:pt x="242874" y="318236"/>
                </a:lnTo>
                <a:lnTo>
                  <a:pt x="273951" y="312051"/>
                </a:lnTo>
                <a:lnTo>
                  <a:pt x="299326" y="295186"/>
                </a:lnTo>
                <a:lnTo>
                  <a:pt x="316433" y="270154"/>
                </a:lnTo>
                <a:lnTo>
                  <a:pt x="322707" y="239509"/>
                </a:lnTo>
                <a:lnTo>
                  <a:pt x="322707" y="0"/>
                </a:lnTo>
                <a:close/>
              </a:path>
            </a:pathLst>
          </a:custGeom>
          <a:solidFill>
            <a:srgbClr val="B6192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4562853" y="3642298"/>
            <a:ext cx="212090" cy="54610"/>
          </a:xfrm>
          <a:custGeom>
            <a:avLst/>
            <a:gdLst/>
            <a:ahLst/>
            <a:cxnLst/>
            <a:rect l="l" t="t" r="r" b="b"/>
            <a:pathLst>
              <a:path w="212089" h="54610">
                <a:moveTo>
                  <a:pt x="78308" y="0"/>
                </a:moveTo>
                <a:lnTo>
                  <a:pt x="55359" y="3136"/>
                </a:lnTo>
                <a:lnTo>
                  <a:pt x="34493" y="11925"/>
                </a:lnTo>
                <a:lnTo>
                  <a:pt x="15938" y="28409"/>
                </a:lnTo>
                <a:lnTo>
                  <a:pt x="0" y="54597"/>
                </a:lnTo>
                <a:lnTo>
                  <a:pt x="25196" y="46659"/>
                </a:lnTo>
                <a:lnTo>
                  <a:pt x="51028" y="44094"/>
                </a:lnTo>
                <a:lnTo>
                  <a:pt x="179095" y="44094"/>
                </a:lnTo>
                <a:lnTo>
                  <a:pt x="188671" y="39573"/>
                </a:lnTo>
                <a:lnTo>
                  <a:pt x="203542" y="23647"/>
                </a:lnTo>
                <a:lnTo>
                  <a:pt x="212051" y="4368"/>
                </a:lnTo>
                <a:lnTo>
                  <a:pt x="156844" y="4368"/>
                </a:lnTo>
                <a:lnTo>
                  <a:pt x="129324" y="2641"/>
                </a:lnTo>
                <a:lnTo>
                  <a:pt x="103047" y="507"/>
                </a:lnTo>
                <a:lnTo>
                  <a:pt x="7830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4613879" y="3689921"/>
            <a:ext cx="128270" cy="0"/>
          </a:xfrm>
          <a:custGeom>
            <a:avLst/>
            <a:gdLst/>
            <a:ahLst/>
            <a:cxnLst/>
            <a:rect l="l" t="t" r="r" b="b"/>
            <a:pathLst>
              <a:path w="128270">
                <a:moveTo>
                  <a:pt x="0" y="0"/>
                </a:moveTo>
                <a:lnTo>
                  <a:pt x="128066" y="0"/>
                </a:lnTo>
              </a:path>
            </a:pathLst>
          </a:custGeom>
          <a:ln w="703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4719716" y="3640832"/>
            <a:ext cx="57785" cy="6350"/>
          </a:xfrm>
          <a:custGeom>
            <a:avLst/>
            <a:gdLst/>
            <a:ahLst/>
            <a:cxnLst/>
            <a:rect l="l" t="t" r="r" b="b"/>
            <a:pathLst>
              <a:path w="57785" h="6350">
                <a:moveTo>
                  <a:pt x="57759" y="0"/>
                </a:moveTo>
                <a:lnTo>
                  <a:pt x="28511" y="5143"/>
                </a:lnTo>
                <a:lnTo>
                  <a:pt x="0" y="5841"/>
                </a:lnTo>
                <a:lnTo>
                  <a:pt x="55194" y="5841"/>
                </a:lnTo>
                <a:lnTo>
                  <a:pt x="5775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4562855" y="3725896"/>
            <a:ext cx="166370" cy="41275"/>
          </a:xfrm>
          <a:custGeom>
            <a:avLst/>
            <a:gdLst/>
            <a:ahLst/>
            <a:cxnLst/>
            <a:rect l="l" t="t" r="r" b="b"/>
            <a:pathLst>
              <a:path w="166370" h="41275">
                <a:moveTo>
                  <a:pt x="58927" y="0"/>
                </a:moveTo>
                <a:lnTo>
                  <a:pt x="36296" y="4483"/>
                </a:lnTo>
                <a:lnTo>
                  <a:pt x="16509" y="17132"/>
                </a:lnTo>
                <a:lnTo>
                  <a:pt x="0" y="41198"/>
                </a:lnTo>
                <a:lnTo>
                  <a:pt x="27724" y="34150"/>
                </a:lnTo>
                <a:lnTo>
                  <a:pt x="135394" y="34150"/>
                </a:lnTo>
                <a:lnTo>
                  <a:pt x="150850" y="24930"/>
                </a:lnTo>
                <a:lnTo>
                  <a:pt x="165849" y="3073"/>
                </a:lnTo>
                <a:lnTo>
                  <a:pt x="139331" y="3073"/>
                </a:lnTo>
                <a:lnTo>
                  <a:pt x="110883" y="2552"/>
                </a:lnTo>
                <a:lnTo>
                  <a:pt x="83934" y="444"/>
                </a:lnTo>
                <a:lnTo>
                  <a:pt x="5892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4590585" y="3763120"/>
            <a:ext cx="107950" cy="0"/>
          </a:xfrm>
          <a:custGeom>
            <a:avLst/>
            <a:gdLst/>
            <a:ahLst/>
            <a:cxnLst/>
            <a:rect l="l" t="t" r="r" b="b"/>
            <a:pathLst>
              <a:path w="107950">
                <a:moveTo>
                  <a:pt x="0" y="0"/>
                </a:moveTo>
                <a:lnTo>
                  <a:pt x="107657" y="0"/>
                </a:lnTo>
              </a:path>
            </a:pathLst>
          </a:custGeom>
          <a:ln w="6146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4702187" y="3724663"/>
            <a:ext cx="29845" cy="4445"/>
          </a:xfrm>
          <a:custGeom>
            <a:avLst/>
            <a:gdLst/>
            <a:ahLst/>
            <a:cxnLst/>
            <a:rect l="l" t="t" r="r" b="b"/>
            <a:pathLst>
              <a:path w="29845" h="4445">
                <a:moveTo>
                  <a:pt x="29476" y="0"/>
                </a:moveTo>
                <a:lnTo>
                  <a:pt x="0" y="4305"/>
                </a:lnTo>
                <a:lnTo>
                  <a:pt x="26517" y="4305"/>
                </a:lnTo>
                <a:lnTo>
                  <a:pt x="2947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4562852" y="3798980"/>
            <a:ext cx="114935" cy="29209"/>
          </a:xfrm>
          <a:custGeom>
            <a:avLst/>
            <a:gdLst/>
            <a:ahLst/>
            <a:cxnLst/>
            <a:rect l="l" t="t" r="r" b="b"/>
            <a:pathLst>
              <a:path w="114935" h="29210">
                <a:moveTo>
                  <a:pt x="37553" y="0"/>
                </a:moveTo>
                <a:lnTo>
                  <a:pt x="16675" y="7467"/>
                </a:lnTo>
                <a:lnTo>
                  <a:pt x="0" y="29057"/>
                </a:lnTo>
                <a:lnTo>
                  <a:pt x="26847" y="23660"/>
                </a:lnTo>
                <a:lnTo>
                  <a:pt x="93370" y="23660"/>
                </a:lnTo>
                <a:lnTo>
                  <a:pt x="98958" y="22021"/>
                </a:lnTo>
                <a:lnTo>
                  <a:pt x="114477" y="2044"/>
                </a:lnTo>
                <a:lnTo>
                  <a:pt x="88557" y="2044"/>
                </a:lnTo>
                <a:lnTo>
                  <a:pt x="61798" y="317"/>
                </a:lnTo>
                <a:lnTo>
                  <a:pt x="3755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4589705" y="3822637"/>
            <a:ext cx="66675" cy="5080"/>
          </a:xfrm>
          <a:custGeom>
            <a:avLst/>
            <a:gdLst/>
            <a:ahLst/>
            <a:cxnLst/>
            <a:rect l="l" t="t" r="r" b="b"/>
            <a:pathLst>
              <a:path w="66675" h="5079">
                <a:moveTo>
                  <a:pt x="66509" y="0"/>
                </a:moveTo>
                <a:lnTo>
                  <a:pt x="0" y="0"/>
                </a:lnTo>
                <a:lnTo>
                  <a:pt x="50444" y="4737"/>
                </a:lnTo>
                <a:lnTo>
                  <a:pt x="6650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4651404" y="3797810"/>
            <a:ext cx="28575" cy="3810"/>
          </a:xfrm>
          <a:custGeom>
            <a:avLst/>
            <a:gdLst/>
            <a:ahLst/>
            <a:cxnLst/>
            <a:rect l="l" t="t" r="r" b="b"/>
            <a:pathLst>
              <a:path w="28575" h="3810">
                <a:moveTo>
                  <a:pt x="28422" y="0"/>
                </a:moveTo>
                <a:lnTo>
                  <a:pt x="0" y="3213"/>
                </a:lnTo>
                <a:lnTo>
                  <a:pt x="25920" y="3213"/>
                </a:lnTo>
                <a:lnTo>
                  <a:pt x="2842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4562853" y="4443962"/>
            <a:ext cx="212090" cy="56515"/>
          </a:xfrm>
          <a:custGeom>
            <a:avLst/>
            <a:gdLst/>
            <a:ahLst/>
            <a:cxnLst/>
            <a:rect l="l" t="t" r="r" b="b"/>
            <a:pathLst>
              <a:path w="212089" h="56514">
                <a:moveTo>
                  <a:pt x="78308" y="0"/>
                </a:moveTo>
                <a:lnTo>
                  <a:pt x="55359" y="3213"/>
                </a:lnTo>
                <a:lnTo>
                  <a:pt x="34493" y="12255"/>
                </a:lnTo>
                <a:lnTo>
                  <a:pt x="15938" y="29171"/>
                </a:lnTo>
                <a:lnTo>
                  <a:pt x="0" y="56070"/>
                </a:lnTo>
                <a:lnTo>
                  <a:pt x="25196" y="47929"/>
                </a:lnTo>
                <a:lnTo>
                  <a:pt x="51028" y="45288"/>
                </a:lnTo>
                <a:lnTo>
                  <a:pt x="179095" y="45288"/>
                </a:lnTo>
                <a:lnTo>
                  <a:pt x="188671" y="40640"/>
                </a:lnTo>
                <a:lnTo>
                  <a:pt x="203542" y="24282"/>
                </a:lnTo>
                <a:lnTo>
                  <a:pt x="212051" y="4483"/>
                </a:lnTo>
                <a:lnTo>
                  <a:pt x="156844" y="4483"/>
                </a:lnTo>
                <a:lnTo>
                  <a:pt x="129324" y="2717"/>
                </a:lnTo>
                <a:lnTo>
                  <a:pt x="103047" y="520"/>
                </a:lnTo>
                <a:lnTo>
                  <a:pt x="7830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4613879" y="4492871"/>
            <a:ext cx="128270" cy="0"/>
          </a:xfrm>
          <a:custGeom>
            <a:avLst/>
            <a:gdLst/>
            <a:ahLst/>
            <a:cxnLst/>
            <a:rect l="l" t="t" r="r" b="b"/>
            <a:pathLst>
              <a:path w="128270">
                <a:moveTo>
                  <a:pt x="0" y="0"/>
                </a:moveTo>
                <a:lnTo>
                  <a:pt x="128066" y="0"/>
                </a:lnTo>
              </a:path>
            </a:pathLst>
          </a:custGeom>
          <a:ln w="7226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4719716" y="4442462"/>
            <a:ext cx="57785" cy="6350"/>
          </a:xfrm>
          <a:custGeom>
            <a:avLst/>
            <a:gdLst/>
            <a:ahLst/>
            <a:cxnLst/>
            <a:rect l="l" t="t" r="r" b="b"/>
            <a:pathLst>
              <a:path w="57785" h="6350">
                <a:moveTo>
                  <a:pt x="57759" y="0"/>
                </a:moveTo>
                <a:lnTo>
                  <a:pt x="28511" y="5270"/>
                </a:lnTo>
                <a:lnTo>
                  <a:pt x="0" y="5994"/>
                </a:lnTo>
                <a:lnTo>
                  <a:pt x="55194" y="5994"/>
                </a:lnTo>
                <a:lnTo>
                  <a:pt x="5775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4562855" y="4529000"/>
            <a:ext cx="166370" cy="40005"/>
          </a:xfrm>
          <a:custGeom>
            <a:avLst/>
            <a:gdLst/>
            <a:ahLst/>
            <a:cxnLst/>
            <a:rect l="l" t="t" r="r" b="b"/>
            <a:pathLst>
              <a:path w="166370" h="40004">
                <a:moveTo>
                  <a:pt x="58927" y="0"/>
                </a:moveTo>
                <a:lnTo>
                  <a:pt x="36296" y="4318"/>
                </a:lnTo>
                <a:lnTo>
                  <a:pt x="16509" y="16522"/>
                </a:lnTo>
                <a:lnTo>
                  <a:pt x="0" y="39738"/>
                </a:lnTo>
                <a:lnTo>
                  <a:pt x="27724" y="32931"/>
                </a:lnTo>
                <a:lnTo>
                  <a:pt x="135394" y="32931"/>
                </a:lnTo>
                <a:lnTo>
                  <a:pt x="150850" y="24041"/>
                </a:lnTo>
                <a:lnTo>
                  <a:pt x="165849" y="2959"/>
                </a:lnTo>
                <a:lnTo>
                  <a:pt x="139331" y="2959"/>
                </a:lnTo>
                <a:lnTo>
                  <a:pt x="110883" y="2463"/>
                </a:lnTo>
                <a:lnTo>
                  <a:pt x="83934" y="431"/>
                </a:lnTo>
                <a:lnTo>
                  <a:pt x="5892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4702187" y="4527794"/>
            <a:ext cx="29845" cy="4445"/>
          </a:xfrm>
          <a:custGeom>
            <a:avLst/>
            <a:gdLst/>
            <a:ahLst/>
            <a:cxnLst/>
            <a:rect l="l" t="t" r="r" b="b"/>
            <a:pathLst>
              <a:path w="29845" h="4445">
                <a:moveTo>
                  <a:pt x="29476" y="0"/>
                </a:moveTo>
                <a:lnTo>
                  <a:pt x="0" y="4165"/>
                </a:lnTo>
                <a:lnTo>
                  <a:pt x="26517" y="4165"/>
                </a:lnTo>
                <a:lnTo>
                  <a:pt x="2947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4562852" y="4602069"/>
            <a:ext cx="114935" cy="27940"/>
          </a:xfrm>
          <a:custGeom>
            <a:avLst/>
            <a:gdLst/>
            <a:ahLst/>
            <a:cxnLst/>
            <a:rect l="l" t="t" r="r" b="b"/>
            <a:pathLst>
              <a:path w="114935" h="27939">
                <a:moveTo>
                  <a:pt x="37553" y="0"/>
                </a:moveTo>
                <a:lnTo>
                  <a:pt x="16675" y="7086"/>
                </a:lnTo>
                <a:lnTo>
                  <a:pt x="0" y="27597"/>
                </a:lnTo>
                <a:lnTo>
                  <a:pt x="26847" y="22479"/>
                </a:lnTo>
                <a:lnTo>
                  <a:pt x="93370" y="22479"/>
                </a:lnTo>
                <a:lnTo>
                  <a:pt x="98958" y="20916"/>
                </a:lnTo>
                <a:lnTo>
                  <a:pt x="114477" y="1943"/>
                </a:lnTo>
                <a:lnTo>
                  <a:pt x="88557" y="1943"/>
                </a:lnTo>
                <a:lnTo>
                  <a:pt x="61798" y="292"/>
                </a:lnTo>
                <a:lnTo>
                  <a:pt x="3755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4589705" y="4624543"/>
            <a:ext cx="66675" cy="5080"/>
          </a:xfrm>
          <a:custGeom>
            <a:avLst/>
            <a:gdLst/>
            <a:ahLst/>
            <a:cxnLst/>
            <a:rect l="l" t="t" r="r" b="b"/>
            <a:pathLst>
              <a:path w="66675" h="5079">
                <a:moveTo>
                  <a:pt x="66509" y="0"/>
                </a:moveTo>
                <a:lnTo>
                  <a:pt x="0" y="0"/>
                </a:lnTo>
                <a:lnTo>
                  <a:pt x="50444" y="4495"/>
                </a:lnTo>
                <a:lnTo>
                  <a:pt x="6650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4651404" y="4600955"/>
            <a:ext cx="28575" cy="3175"/>
          </a:xfrm>
          <a:custGeom>
            <a:avLst/>
            <a:gdLst/>
            <a:ahLst/>
            <a:cxnLst/>
            <a:rect l="l" t="t" r="r" b="b"/>
            <a:pathLst>
              <a:path w="28575" h="3175">
                <a:moveTo>
                  <a:pt x="28422" y="0"/>
                </a:moveTo>
                <a:lnTo>
                  <a:pt x="0" y="3048"/>
                </a:lnTo>
                <a:lnTo>
                  <a:pt x="25920" y="3048"/>
                </a:lnTo>
                <a:lnTo>
                  <a:pt x="2842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4562853" y="5247071"/>
            <a:ext cx="212090" cy="54610"/>
          </a:xfrm>
          <a:custGeom>
            <a:avLst/>
            <a:gdLst/>
            <a:ahLst/>
            <a:cxnLst/>
            <a:rect l="l" t="t" r="r" b="b"/>
            <a:pathLst>
              <a:path w="212089" h="54610">
                <a:moveTo>
                  <a:pt x="78308" y="0"/>
                </a:moveTo>
                <a:lnTo>
                  <a:pt x="55359" y="3136"/>
                </a:lnTo>
                <a:lnTo>
                  <a:pt x="34493" y="11925"/>
                </a:lnTo>
                <a:lnTo>
                  <a:pt x="15938" y="28409"/>
                </a:lnTo>
                <a:lnTo>
                  <a:pt x="0" y="54597"/>
                </a:lnTo>
                <a:lnTo>
                  <a:pt x="25196" y="46659"/>
                </a:lnTo>
                <a:lnTo>
                  <a:pt x="51028" y="44094"/>
                </a:lnTo>
                <a:lnTo>
                  <a:pt x="179095" y="44094"/>
                </a:lnTo>
                <a:lnTo>
                  <a:pt x="188671" y="39573"/>
                </a:lnTo>
                <a:lnTo>
                  <a:pt x="203542" y="23647"/>
                </a:lnTo>
                <a:lnTo>
                  <a:pt x="212051" y="4368"/>
                </a:lnTo>
                <a:lnTo>
                  <a:pt x="156844" y="4368"/>
                </a:lnTo>
                <a:lnTo>
                  <a:pt x="129324" y="2641"/>
                </a:lnTo>
                <a:lnTo>
                  <a:pt x="103047" y="508"/>
                </a:lnTo>
                <a:lnTo>
                  <a:pt x="7830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4613879" y="5294693"/>
            <a:ext cx="128270" cy="0"/>
          </a:xfrm>
          <a:custGeom>
            <a:avLst/>
            <a:gdLst/>
            <a:ahLst/>
            <a:cxnLst/>
            <a:rect l="l" t="t" r="r" b="b"/>
            <a:pathLst>
              <a:path w="128270">
                <a:moveTo>
                  <a:pt x="0" y="0"/>
                </a:moveTo>
                <a:lnTo>
                  <a:pt x="128066" y="0"/>
                </a:lnTo>
              </a:path>
            </a:pathLst>
          </a:custGeom>
          <a:ln w="703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4719716" y="5245604"/>
            <a:ext cx="57785" cy="6350"/>
          </a:xfrm>
          <a:custGeom>
            <a:avLst/>
            <a:gdLst/>
            <a:ahLst/>
            <a:cxnLst/>
            <a:rect l="l" t="t" r="r" b="b"/>
            <a:pathLst>
              <a:path w="57785" h="6350">
                <a:moveTo>
                  <a:pt x="57759" y="0"/>
                </a:moveTo>
                <a:lnTo>
                  <a:pt x="28511" y="5143"/>
                </a:lnTo>
                <a:lnTo>
                  <a:pt x="0" y="5842"/>
                </a:lnTo>
                <a:lnTo>
                  <a:pt x="55194" y="5842"/>
                </a:lnTo>
                <a:lnTo>
                  <a:pt x="5775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4562855" y="5330668"/>
            <a:ext cx="166370" cy="41275"/>
          </a:xfrm>
          <a:custGeom>
            <a:avLst/>
            <a:gdLst/>
            <a:ahLst/>
            <a:cxnLst/>
            <a:rect l="l" t="t" r="r" b="b"/>
            <a:pathLst>
              <a:path w="166370" h="41275">
                <a:moveTo>
                  <a:pt x="58927" y="0"/>
                </a:moveTo>
                <a:lnTo>
                  <a:pt x="36296" y="4483"/>
                </a:lnTo>
                <a:lnTo>
                  <a:pt x="16509" y="17132"/>
                </a:lnTo>
                <a:lnTo>
                  <a:pt x="0" y="41198"/>
                </a:lnTo>
                <a:lnTo>
                  <a:pt x="27724" y="34150"/>
                </a:lnTo>
                <a:lnTo>
                  <a:pt x="135394" y="34150"/>
                </a:lnTo>
                <a:lnTo>
                  <a:pt x="150850" y="24930"/>
                </a:lnTo>
                <a:lnTo>
                  <a:pt x="165849" y="3073"/>
                </a:lnTo>
                <a:lnTo>
                  <a:pt x="139331" y="3073"/>
                </a:lnTo>
                <a:lnTo>
                  <a:pt x="110883" y="2552"/>
                </a:lnTo>
                <a:lnTo>
                  <a:pt x="83934" y="444"/>
                </a:lnTo>
                <a:lnTo>
                  <a:pt x="5892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4590585" y="5367892"/>
            <a:ext cx="107950" cy="0"/>
          </a:xfrm>
          <a:custGeom>
            <a:avLst/>
            <a:gdLst/>
            <a:ahLst/>
            <a:cxnLst/>
            <a:rect l="l" t="t" r="r" b="b"/>
            <a:pathLst>
              <a:path w="107950">
                <a:moveTo>
                  <a:pt x="0" y="0"/>
                </a:moveTo>
                <a:lnTo>
                  <a:pt x="107657" y="0"/>
                </a:lnTo>
              </a:path>
            </a:pathLst>
          </a:custGeom>
          <a:ln w="6146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4702187" y="5329435"/>
            <a:ext cx="29845" cy="4445"/>
          </a:xfrm>
          <a:custGeom>
            <a:avLst/>
            <a:gdLst/>
            <a:ahLst/>
            <a:cxnLst/>
            <a:rect l="l" t="t" r="r" b="b"/>
            <a:pathLst>
              <a:path w="29845" h="4445">
                <a:moveTo>
                  <a:pt x="29476" y="0"/>
                </a:moveTo>
                <a:lnTo>
                  <a:pt x="0" y="4305"/>
                </a:lnTo>
                <a:lnTo>
                  <a:pt x="26517" y="4305"/>
                </a:lnTo>
                <a:lnTo>
                  <a:pt x="2947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4562852" y="5403752"/>
            <a:ext cx="114935" cy="29209"/>
          </a:xfrm>
          <a:custGeom>
            <a:avLst/>
            <a:gdLst/>
            <a:ahLst/>
            <a:cxnLst/>
            <a:rect l="l" t="t" r="r" b="b"/>
            <a:pathLst>
              <a:path w="114935" h="29210">
                <a:moveTo>
                  <a:pt x="37553" y="0"/>
                </a:moveTo>
                <a:lnTo>
                  <a:pt x="16675" y="7467"/>
                </a:lnTo>
                <a:lnTo>
                  <a:pt x="0" y="29057"/>
                </a:lnTo>
                <a:lnTo>
                  <a:pt x="26847" y="23660"/>
                </a:lnTo>
                <a:lnTo>
                  <a:pt x="93370" y="23660"/>
                </a:lnTo>
                <a:lnTo>
                  <a:pt x="98958" y="22021"/>
                </a:lnTo>
                <a:lnTo>
                  <a:pt x="114477" y="2044"/>
                </a:lnTo>
                <a:lnTo>
                  <a:pt x="88557" y="2044"/>
                </a:lnTo>
                <a:lnTo>
                  <a:pt x="61798" y="317"/>
                </a:lnTo>
                <a:lnTo>
                  <a:pt x="3755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4589705" y="5427409"/>
            <a:ext cx="66675" cy="5080"/>
          </a:xfrm>
          <a:custGeom>
            <a:avLst/>
            <a:gdLst/>
            <a:ahLst/>
            <a:cxnLst/>
            <a:rect l="l" t="t" r="r" b="b"/>
            <a:pathLst>
              <a:path w="66675" h="5079">
                <a:moveTo>
                  <a:pt x="66509" y="0"/>
                </a:moveTo>
                <a:lnTo>
                  <a:pt x="0" y="0"/>
                </a:lnTo>
                <a:lnTo>
                  <a:pt x="50444" y="4737"/>
                </a:lnTo>
                <a:lnTo>
                  <a:pt x="6650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4651404" y="5402582"/>
            <a:ext cx="28575" cy="3810"/>
          </a:xfrm>
          <a:custGeom>
            <a:avLst/>
            <a:gdLst/>
            <a:ahLst/>
            <a:cxnLst/>
            <a:rect l="l" t="t" r="r" b="b"/>
            <a:pathLst>
              <a:path w="28575" h="3810">
                <a:moveTo>
                  <a:pt x="28422" y="0"/>
                </a:moveTo>
                <a:lnTo>
                  <a:pt x="0" y="3213"/>
                </a:lnTo>
                <a:lnTo>
                  <a:pt x="25920" y="3213"/>
                </a:lnTo>
                <a:lnTo>
                  <a:pt x="2842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 txBox="1"/>
          <p:nvPr/>
        </p:nvSpPr>
        <p:spPr>
          <a:xfrm>
            <a:off x="11657583" y="6360666"/>
            <a:ext cx="255270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14"/>
              </a:lnSpc>
            </a:pPr>
            <a:fld id="{81D60167-4931-47E6-BA6A-407CBD079E47}" type="slidenum">
              <a:rPr sz="1600" b="0" spc="-5" dirty="0">
                <a:solidFill>
                  <a:srgbClr val="B61928"/>
                </a:solidFill>
                <a:latin typeface="Calibri Light"/>
                <a:cs typeface="Calibri Light"/>
              </a:rPr>
              <a:t>2</a:t>
            </a:fld>
            <a:endParaRPr sz="1600">
              <a:latin typeface="Calibri Light"/>
              <a:cs typeface="Calibri Light"/>
            </a:endParaRPr>
          </a:p>
        </p:txBody>
      </p:sp>
      <p:sp>
        <p:nvSpPr>
          <p:cNvPr id="75" name="object 46"/>
          <p:cNvSpPr txBox="1">
            <a:spLocks/>
          </p:cNvSpPr>
          <p:nvPr/>
        </p:nvSpPr>
        <p:spPr>
          <a:xfrm>
            <a:off x="3038375" y="254917"/>
            <a:ext cx="8677499" cy="45666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800" b="0" i="0">
                <a:solidFill>
                  <a:srgbClr val="626769"/>
                </a:solidFill>
                <a:latin typeface="Calibri"/>
                <a:ea typeface="+mj-ea"/>
                <a:cs typeface="Calibri"/>
              </a:defRPr>
            </a:lvl1pPr>
          </a:lstStyle>
          <a:p>
            <a:pPr marL="12700" marR="5080">
              <a:lnSpc>
                <a:spcPct val="107800"/>
              </a:lnSpc>
              <a:spcBef>
                <a:spcPts val="100"/>
              </a:spcBef>
            </a:pPr>
            <a:r>
              <a:rPr lang="pl-PL" kern="0" spc="-10" dirty="0"/>
              <a:t>Agenda spotkania</a:t>
            </a:r>
            <a:endParaRPr lang="it-IT" kern="0" spc="-1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 txBox="1"/>
          <p:nvPr/>
        </p:nvSpPr>
        <p:spPr>
          <a:xfrm>
            <a:off x="2974848" y="3241085"/>
            <a:ext cx="426910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lang="pl-PL" sz="1800" spc="-10" dirty="0">
                <a:solidFill>
                  <a:srgbClr val="FFFFFF"/>
                </a:solidFill>
                <a:latin typeface="Calibri"/>
                <a:cs typeface="Calibri"/>
              </a:rPr>
              <a:t>Ocena ryzy zawodowego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1657583" y="6360666"/>
            <a:ext cx="255270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14"/>
              </a:lnSpc>
            </a:pPr>
            <a:fld id="{81D60167-4931-47E6-BA6A-407CBD079E47}" type="slidenum">
              <a:rPr sz="1600" b="0" spc="-5" dirty="0">
                <a:solidFill>
                  <a:srgbClr val="B61928"/>
                </a:solidFill>
                <a:latin typeface="Calibri Light"/>
                <a:cs typeface="Calibri Light"/>
              </a:rPr>
              <a:t>3</a:t>
            </a:fld>
            <a:endParaRPr sz="1600">
              <a:latin typeface="Calibri Light"/>
              <a:cs typeface="Calibri Light"/>
            </a:endParaRPr>
          </a:p>
        </p:txBody>
      </p:sp>
      <p:sp>
        <p:nvSpPr>
          <p:cNvPr id="17" name="object 46"/>
          <p:cNvSpPr txBox="1">
            <a:spLocks noGrp="1"/>
          </p:cNvSpPr>
          <p:nvPr>
            <p:ph type="ctrTitle"/>
          </p:nvPr>
        </p:nvSpPr>
        <p:spPr>
          <a:xfrm>
            <a:off x="3038375" y="254917"/>
            <a:ext cx="8677499" cy="45666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7800"/>
              </a:lnSpc>
              <a:spcBef>
                <a:spcPts val="100"/>
              </a:spcBef>
            </a:pPr>
            <a:r>
              <a:rPr lang="pl-PL" spc="-10" dirty="0"/>
              <a:t>O czym należy pamiętać przed powrotem do miejsc pracy</a:t>
            </a:r>
            <a:endParaRPr spc="-10" dirty="0"/>
          </a:p>
        </p:txBody>
      </p:sp>
      <p:sp>
        <p:nvSpPr>
          <p:cNvPr id="19" name="object 9">
            <a:extLst>
              <a:ext uri="{FF2B5EF4-FFF2-40B4-BE49-F238E27FC236}">
                <a16:creationId xmlns:a16="http://schemas.microsoft.com/office/drawing/2014/main" id="{8539EDA5-3AEC-4743-8116-A660FF8FBD97}"/>
              </a:ext>
            </a:extLst>
          </p:cNvPr>
          <p:cNvSpPr txBox="1"/>
          <p:nvPr/>
        </p:nvSpPr>
        <p:spPr>
          <a:xfrm>
            <a:off x="533400" y="1295400"/>
            <a:ext cx="10058400" cy="296876"/>
          </a:xfrm>
          <a:prstGeom prst="rect">
            <a:avLst/>
          </a:prstGeom>
          <a:solidFill>
            <a:srgbClr val="B61928"/>
          </a:solidFill>
        </p:spPr>
        <p:txBody>
          <a:bodyPr vert="horz" wrap="square" lIns="0" tIns="1968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55"/>
              </a:spcBef>
            </a:pPr>
            <a:r>
              <a:rPr lang="pl-PL" sz="1800" spc="-10" dirty="0">
                <a:solidFill>
                  <a:srgbClr val="FFFFFF"/>
                </a:solidFill>
                <a:latin typeface="Calibri"/>
                <a:cs typeface="Calibri"/>
              </a:rPr>
              <a:t>Obowiązki pracodawcy 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2" name="Prostokąt 1">
            <a:extLst>
              <a:ext uri="{FF2B5EF4-FFF2-40B4-BE49-F238E27FC236}">
                <a16:creationId xmlns:a16="http://schemas.microsoft.com/office/drawing/2014/main" id="{851A0FDE-31FB-4BDC-B0BD-BA2962CAA012}"/>
              </a:ext>
            </a:extLst>
          </p:cNvPr>
          <p:cNvSpPr/>
          <p:nvPr/>
        </p:nvSpPr>
        <p:spPr>
          <a:xfrm>
            <a:off x="533401" y="1935903"/>
            <a:ext cx="8683752" cy="43851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77825" marR="220979" indent="-342900">
              <a:lnSpc>
                <a:spcPts val="2400"/>
              </a:lnSpc>
              <a:spcBef>
                <a:spcPts val="1200"/>
              </a:spcBef>
              <a:buFont typeface="+mj-lt"/>
              <a:buAutoNum type="arabicPeriod"/>
              <a:tabLst>
                <a:tab pos="321310" algn="l"/>
              </a:tabLst>
            </a:pPr>
            <a:r>
              <a:rPr lang="pl-PL" spc="-10" dirty="0">
                <a:solidFill>
                  <a:srgbClr val="626769"/>
                </a:solidFill>
                <a:latin typeface="Calibri"/>
                <a:ea typeface="+mj-ea"/>
                <a:cs typeface="Calibri"/>
              </a:rPr>
              <a:t>Identyfikacja miejsc największego ryzyka w zakładach pracy. </a:t>
            </a:r>
            <a:r>
              <a:rPr lang="pl-PL" b="1" spc="-10" dirty="0">
                <a:solidFill>
                  <a:srgbClr val="626769"/>
                </a:solidFill>
                <a:latin typeface="Calibri"/>
                <a:ea typeface="+mj-ea"/>
                <a:cs typeface="Calibri"/>
              </a:rPr>
              <a:t>Zaangażuj pracowników</a:t>
            </a:r>
            <a:r>
              <a:rPr lang="pl-PL" spc="-10" dirty="0">
                <a:solidFill>
                  <a:srgbClr val="626769"/>
                </a:solidFill>
                <a:latin typeface="Calibri"/>
                <a:ea typeface="+mj-ea"/>
                <a:cs typeface="Calibri"/>
              </a:rPr>
              <a:t> do wykonania identyfikacji miejsc o największym ryzyku i działań prewencyjnych jakie można wdrożyć.</a:t>
            </a:r>
          </a:p>
          <a:p>
            <a:pPr marL="377825" marR="220979" indent="-342900">
              <a:lnSpc>
                <a:spcPts val="2400"/>
              </a:lnSpc>
              <a:spcBef>
                <a:spcPts val="1200"/>
              </a:spcBef>
              <a:buFont typeface="+mj-lt"/>
              <a:buAutoNum type="arabicPeriod"/>
              <a:tabLst>
                <a:tab pos="321310" algn="l"/>
              </a:tabLst>
            </a:pPr>
            <a:r>
              <a:rPr lang="pl-PL" b="1" spc="-10" dirty="0">
                <a:solidFill>
                  <a:srgbClr val="626769"/>
                </a:solidFill>
                <a:latin typeface="Calibri"/>
                <a:ea typeface="+mj-ea"/>
                <a:cs typeface="Calibri"/>
              </a:rPr>
              <a:t>Ocena środowiska pracy </a:t>
            </a:r>
            <a:r>
              <a:rPr lang="pl-PL" spc="-10" dirty="0">
                <a:solidFill>
                  <a:srgbClr val="626769"/>
                </a:solidFill>
                <a:latin typeface="Calibri"/>
                <a:ea typeface="+mj-ea"/>
                <a:cs typeface="Calibri"/>
              </a:rPr>
              <a:t>pod kątem gotowości do powrotu do pracy. Skorzystaj z list kontrolnych. Listy kontrolne i zbiór wytycznych </a:t>
            </a:r>
            <a:r>
              <a:rPr lang="pl-PL" spc="-25" dirty="0">
                <a:solidFill>
                  <a:srgbClr val="626769"/>
                </a:solidFill>
                <a:cs typeface="Calibri"/>
              </a:rPr>
              <a:t>opracowanych przez Centralny Instytut Ochrony Pracy znajdziesz tutaj </a:t>
            </a:r>
            <a:r>
              <a:rPr lang="pl-PL" dirty="0">
                <a:hlinkClick r:id="rId4"/>
              </a:rPr>
              <a:t>https://www.pip.gov.pl/pl/f/v/222228/koronawirus-zalecenia%20ogolne%202020%2005%2019.pdf</a:t>
            </a:r>
            <a:endParaRPr lang="pl-PL" spc="-25" dirty="0">
              <a:solidFill>
                <a:srgbClr val="626769"/>
              </a:solidFill>
              <a:cs typeface="Calibri"/>
            </a:endParaRPr>
          </a:p>
          <a:p>
            <a:pPr marL="377825" marR="220979" indent="-342900">
              <a:lnSpc>
                <a:spcPts val="2400"/>
              </a:lnSpc>
              <a:spcBef>
                <a:spcPts val="1200"/>
              </a:spcBef>
              <a:buFont typeface="+mj-lt"/>
              <a:buAutoNum type="arabicPeriod"/>
              <a:tabLst>
                <a:tab pos="321310" algn="l"/>
              </a:tabLst>
            </a:pPr>
            <a:r>
              <a:rPr lang="pl-PL" spc="-10" dirty="0">
                <a:solidFill>
                  <a:srgbClr val="626769"/>
                </a:solidFill>
                <a:ea typeface="+mj-ea"/>
                <a:cs typeface="Calibri"/>
              </a:rPr>
              <a:t>Zaktualizuj oceny ryzyka zawodowego</a:t>
            </a:r>
          </a:p>
          <a:p>
            <a:pPr marL="377825" marR="220979" indent="-342900">
              <a:lnSpc>
                <a:spcPts val="2400"/>
              </a:lnSpc>
              <a:spcBef>
                <a:spcPts val="1200"/>
              </a:spcBef>
              <a:buFont typeface="+mj-lt"/>
              <a:buAutoNum type="arabicPeriod"/>
              <a:tabLst>
                <a:tab pos="321310" algn="l"/>
              </a:tabLst>
            </a:pPr>
            <a:r>
              <a:rPr lang="pl-PL" spc="-10" dirty="0">
                <a:solidFill>
                  <a:srgbClr val="626769"/>
                </a:solidFill>
                <a:ea typeface="+mj-ea"/>
                <a:cs typeface="Calibri"/>
              </a:rPr>
              <a:t>Przygotuj instrukcję bezpieczeństwa pracy</a:t>
            </a:r>
          </a:p>
          <a:p>
            <a:pPr marL="377825" marR="220979" indent="-342900">
              <a:lnSpc>
                <a:spcPts val="2400"/>
              </a:lnSpc>
              <a:spcBef>
                <a:spcPts val="1200"/>
              </a:spcBef>
              <a:buFont typeface="+mj-lt"/>
              <a:buAutoNum type="arabicPeriod"/>
              <a:tabLst>
                <a:tab pos="321310" algn="l"/>
              </a:tabLst>
            </a:pPr>
            <a:r>
              <a:rPr lang="pl-PL" spc="-10" dirty="0">
                <a:solidFill>
                  <a:srgbClr val="626769"/>
                </a:solidFill>
                <a:latin typeface="Calibri"/>
                <a:ea typeface="+mj-ea"/>
                <a:cs typeface="Calibri"/>
              </a:rPr>
              <a:t>Zalecenia Państwowej Inspekcji Pracy </a:t>
            </a:r>
            <a:r>
              <a:rPr lang="pl-PL" dirty="0">
                <a:hlinkClick r:id="rId5"/>
              </a:rPr>
              <a:t>https://www.pip.gov.pl/pl/wiadomosci/109995,bezpieczny-powrot-do-pracy-zalecenia-panstwowej-inspekcji-pracy.html</a:t>
            </a:r>
            <a:endParaRPr lang="pl-PL" spc="-10" dirty="0">
              <a:solidFill>
                <a:srgbClr val="626769"/>
              </a:solidFill>
              <a:latin typeface="Calibri"/>
              <a:ea typeface="+mj-ea"/>
              <a:cs typeface="Calibri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 txBox="1"/>
          <p:nvPr/>
        </p:nvSpPr>
        <p:spPr>
          <a:xfrm>
            <a:off x="533400" y="1579502"/>
            <a:ext cx="10591800" cy="296876"/>
          </a:xfrm>
          <a:prstGeom prst="rect">
            <a:avLst/>
          </a:prstGeom>
          <a:solidFill>
            <a:srgbClr val="B61928"/>
          </a:solidFill>
        </p:spPr>
        <p:txBody>
          <a:bodyPr vert="horz" wrap="square" lIns="0" tIns="1968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55"/>
              </a:spcBef>
            </a:pPr>
            <a:r>
              <a:rPr lang="pl-PL" sz="1800" spc="-10" dirty="0">
                <a:solidFill>
                  <a:srgbClr val="FFFFFF"/>
                </a:solidFill>
                <a:latin typeface="Calibri"/>
                <a:cs typeface="Calibri"/>
              </a:rPr>
              <a:t>Komunikacja 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974848" y="3241085"/>
            <a:ext cx="426910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lang="pl-PL" sz="1800" spc="-10" dirty="0">
                <a:solidFill>
                  <a:srgbClr val="FFFFFF"/>
                </a:solidFill>
                <a:latin typeface="Calibri"/>
                <a:cs typeface="Calibri"/>
              </a:rPr>
              <a:t>Ocena ryzy zawodowego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1657583" y="6360666"/>
            <a:ext cx="255270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14"/>
              </a:lnSpc>
            </a:pPr>
            <a:fld id="{81D60167-4931-47E6-BA6A-407CBD079E47}" type="slidenum">
              <a:rPr sz="1600" b="0" spc="-5" dirty="0">
                <a:solidFill>
                  <a:srgbClr val="B61928"/>
                </a:solidFill>
                <a:latin typeface="Calibri Light"/>
                <a:cs typeface="Calibri Light"/>
              </a:rPr>
              <a:t>4</a:t>
            </a:fld>
            <a:endParaRPr sz="1600">
              <a:latin typeface="Calibri Light"/>
              <a:cs typeface="Calibri Light"/>
            </a:endParaRPr>
          </a:p>
        </p:txBody>
      </p:sp>
      <p:sp>
        <p:nvSpPr>
          <p:cNvPr id="17" name="object 46"/>
          <p:cNvSpPr txBox="1">
            <a:spLocks noGrp="1"/>
          </p:cNvSpPr>
          <p:nvPr>
            <p:ph type="ctrTitle"/>
          </p:nvPr>
        </p:nvSpPr>
        <p:spPr>
          <a:xfrm>
            <a:off x="3038375" y="254917"/>
            <a:ext cx="8677499" cy="45666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7800"/>
              </a:lnSpc>
              <a:spcBef>
                <a:spcPts val="100"/>
              </a:spcBef>
            </a:pPr>
            <a:r>
              <a:rPr lang="pl-PL" spc="-10" dirty="0"/>
              <a:t>O czym należy pamiętać przed powrotem do miejsc pracy</a:t>
            </a:r>
            <a:endParaRPr spc="-10" dirty="0"/>
          </a:p>
        </p:txBody>
      </p:sp>
      <p:sp>
        <p:nvSpPr>
          <p:cNvPr id="2" name="Prostokąt 1">
            <a:extLst>
              <a:ext uri="{FF2B5EF4-FFF2-40B4-BE49-F238E27FC236}">
                <a16:creationId xmlns:a16="http://schemas.microsoft.com/office/drawing/2014/main" id="{E0A9166E-0A19-44E0-8030-68B87D5B9097}"/>
              </a:ext>
            </a:extLst>
          </p:cNvPr>
          <p:cNvSpPr/>
          <p:nvPr/>
        </p:nvSpPr>
        <p:spPr>
          <a:xfrm>
            <a:off x="430658" y="2133600"/>
            <a:ext cx="8786494" cy="33079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77825" marR="220979" indent="-342900" algn="just">
              <a:lnSpc>
                <a:spcPts val="2400"/>
              </a:lnSpc>
              <a:spcBef>
                <a:spcPts val="1200"/>
              </a:spcBef>
              <a:buFont typeface="+mj-lt"/>
              <a:buAutoNum type="arabicPeriod"/>
              <a:tabLst>
                <a:tab pos="321310" algn="l"/>
              </a:tabLst>
            </a:pPr>
            <a:r>
              <a:rPr lang="pl-PL" b="1" spc="-10" dirty="0">
                <a:solidFill>
                  <a:srgbClr val="626769"/>
                </a:solidFill>
                <a:latin typeface="Calibri"/>
                <a:ea typeface="+mj-ea"/>
                <a:cs typeface="Calibri"/>
              </a:rPr>
              <a:t>Ustal zasady </a:t>
            </a:r>
            <a:r>
              <a:rPr lang="pl-PL" spc="-10" dirty="0">
                <a:solidFill>
                  <a:srgbClr val="626769"/>
                </a:solidFill>
                <a:latin typeface="Calibri"/>
                <a:ea typeface="+mj-ea"/>
                <a:cs typeface="Calibri"/>
              </a:rPr>
              <a:t>komunikacji z pracownikami. Częstotliwość i formę spotkań bądź publikacji wytycznych np. na tablicy ogłoszeń. </a:t>
            </a:r>
          </a:p>
          <a:p>
            <a:pPr marL="377825" marR="220979" indent="-342900" algn="just">
              <a:lnSpc>
                <a:spcPts val="2400"/>
              </a:lnSpc>
              <a:spcBef>
                <a:spcPts val="1200"/>
              </a:spcBef>
              <a:buFont typeface="+mj-lt"/>
              <a:buAutoNum type="arabicPeriod"/>
              <a:tabLst>
                <a:tab pos="321310" algn="l"/>
              </a:tabLst>
            </a:pPr>
            <a:r>
              <a:rPr lang="pl-PL" spc="-10" dirty="0">
                <a:solidFill>
                  <a:srgbClr val="626769"/>
                </a:solidFill>
                <a:latin typeface="Calibri"/>
                <a:ea typeface="+mj-ea"/>
                <a:cs typeface="Calibri"/>
              </a:rPr>
              <a:t>Stwórz przestrzeń </a:t>
            </a:r>
            <a:r>
              <a:rPr lang="pl-PL" b="1" spc="-10" dirty="0">
                <a:solidFill>
                  <a:srgbClr val="626769"/>
                </a:solidFill>
                <a:latin typeface="Calibri"/>
                <a:ea typeface="+mj-ea"/>
                <a:cs typeface="Calibri"/>
              </a:rPr>
              <a:t>wymiany</a:t>
            </a:r>
            <a:r>
              <a:rPr lang="pl-PL" spc="-10" dirty="0">
                <a:solidFill>
                  <a:srgbClr val="626769"/>
                </a:solidFill>
                <a:latin typeface="Calibri"/>
                <a:ea typeface="+mj-ea"/>
                <a:cs typeface="Calibri"/>
              </a:rPr>
              <a:t> </a:t>
            </a:r>
            <a:r>
              <a:rPr lang="pl-PL" b="1" spc="-10" dirty="0">
                <a:solidFill>
                  <a:srgbClr val="626769"/>
                </a:solidFill>
                <a:latin typeface="Calibri"/>
                <a:ea typeface="+mj-ea"/>
                <a:cs typeface="Calibri"/>
              </a:rPr>
              <a:t>opinii</a:t>
            </a:r>
            <a:r>
              <a:rPr lang="pl-PL" spc="-10" dirty="0">
                <a:solidFill>
                  <a:srgbClr val="626769"/>
                </a:solidFill>
                <a:latin typeface="Calibri"/>
                <a:ea typeface="+mj-ea"/>
                <a:cs typeface="Calibri"/>
              </a:rPr>
              <a:t> na temat (oceny) wdrażanych rozwiązań np. cotygodniowe spotkania z pracownikami, ankieta. </a:t>
            </a:r>
          </a:p>
          <a:p>
            <a:pPr marL="377825" marR="220979" indent="-342900" algn="just">
              <a:lnSpc>
                <a:spcPts val="2400"/>
              </a:lnSpc>
              <a:spcBef>
                <a:spcPts val="1200"/>
              </a:spcBef>
              <a:buFont typeface="+mj-lt"/>
              <a:buAutoNum type="arabicPeriod"/>
              <a:tabLst>
                <a:tab pos="321310" algn="l"/>
              </a:tabLst>
            </a:pPr>
            <a:r>
              <a:rPr lang="pl-PL" b="1" spc="-10" dirty="0">
                <a:solidFill>
                  <a:srgbClr val="626769"/>
                </a:solidFill>
                <a:latin typeface="Calibri"/>
                <a:ea typeface="+mj-ea"/>
                <a:cs typeface="Calibri"/>
              </a:rPr>
              <a:t>Powołaj zespół </a:t>
            </a:r>
            <a:r>
              <a:rPr lang="pl-PL" spc="-10" dirty="0">
                <a:solidFill>
                  <a:srgbClr val="626769"/>
                </a:solidFill>
                <a:latin typeface="Calibri"/>
                <a:ea typeface="+mj-ea"/>
                <a:cs typeface="Calibri"/>
              </a:rPr>
              <a:t>lub pracownika, który zbiera pytania i wątpliwości pracowników w zakresie podjętych działań.</a:t>
            </a:r>
          </a:p>
          <a:p>
            <a:pPr marL="377825" marR="220979" indent="-342900">
              <a:lnSpc>
                <a:spcPts val="2400"/>
              </a:lnSpc>
              <a:spcBef>
                <a:spcPts val="1200"/>
              </a:spcBef>
              <a:buFont typeface="+mj-lt"/>
              <a:buAutoNum type="arabicPeriod"/>
              <a:tabLst>
                <a:tab pos="321310" algn="l"/>
              </a:tabLst>
            </a:pPr>
            <a:r>
              <a:rPr lang="pl-PL" spc="-10" dirty="0">
                <a:solidFill>
                  <a:srgbClr val="626769"/>
                </a:solidFill>
                <a:latin typeface="Calibri"/>
                <a:ea typeface="+mj-ea"/>
                <a:cs typeface="Calibri"/>
              </a:rPr>
              <a:t>Przypominaj o zasadach higieny rąk czy bezpiecznego odstępu poprzez plakaty, naklejki. Plakaty do pobrania znajdziesz tutaj </a:t>
            </a:r>
            <a:r>
              <a:rPr lang="pl-PL" dirty="0">
                <a:hlinkClick r:id="rId2"/>
              </a:rPr>
              <a:t>https://www.gov.pl/web/koronawirus/do-pobrania</a:t>
            </a:r>
            <a:endParaRPr lang="pl-PL" spc="-10" dirty="0">
              <a:solidFill>
                <a:srgbClr val="626769"/>
              </a:solidFill>
              <a:latin typeface="Calibri"/>
              <a:ea typeface="+mj-ea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330961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 txBox="1"/>
          <p:nvPr/>
        </p:nvSpPr>
        <p:spPr>
          <a:xfrm>
            <a:off x="2974848" y="3241085"/>
            <a:ext cx="426910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lang="pl-PL" sz="1800" spc="-10" dirty="0">
                <a:solidFill>
                  <a:srgbClr val="FFFFFF"/>
                </a:solidFill>
                <a:latin typeface="Calibri"/>
                <a:cs typeface="Calibri"/>
              </a:rPr>
              <a:t>Ocena ryzy zawodowego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1657583" y="6360666"/>
            <a:ext cx="255270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14"/>
              </a:lnSpc>
            </a:pPr>
            <a:fld id="{81D60167-4931-47E6-BA6A-407CBD079E47}" type="slidenum">
              <a:rPr sz="1600" b="0" spc="-5" dirty="0">
                <a:solidFill>
                  <a:srgbClr val="B61928"/>
                </a:solidFill>
                <a:latin typeface="Calibri Light"/>
                <a:cs typeface="Calibri Light"/>
              </a:rPr>
              <a:t>5</a:t>
            </a:fld>
            <a:endParaRPr sz="1600">
              <a:latin typeface="Calibri Light"/>
              <a:cs typeface="Calibri Light"/>
            </a:endParaRPr>
          </a:p>
        </p:txBody>
      </p:sp>
      <p:sp>
        <p:nvSpPr>
          <p:cNvPr id="17" name="object 46"/>
          <p:cNvSpPr txBox="1">
            <a:spLocks noGrp="1"/>
          </p:cNvSpPr>
          <p:nvPr>
            <p:ph type="ctrTitle"/>
          </p:nvPr>
        </p:nvSpPr>
        <p:spPr>
          <a:xfrm>
            <a:off x="3038375" y="254917"/>
            <a:ext cx="8677499" cy="45666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7800"/>
              </a:lnSpc>
              <a:spcBef>
                <a:spcPts val="100"/>
              </a:spcBef>
            </a:pPr>
            <a:r>
              <a:rPr lang="pl-PL" spc="-10" dirty="0"/>
              <a:t>Zadbaj o dobrą atmosferę </a:t>
            </a:r>
            <a:endParaRPr spc="-10" dirty="0"/>
          </a:p>
        </p:txBody>
      </p:sp>
      <p:sp>
        <p:nvSpPr>
          <p:cNvPr id="2" name="Prostokąt 1">
            <a:extLst>
              <a:ext uri="{FF2B5EF4-FFF2-40B4-BE49-F238E27FC236}">
                <a16:creationId xmlns:a16="http://schemas.microsoft.com/office/drawing/2014/main" id="{AFCB6FB6-EC5C-409D-94F0-7BDEEE9FED25}"/>
              </a:ext>
            </a:extLst>
          </p:cNvPr>
          <p:cNvSpPr/>
          <p:nvPr/>
        </p:nvSpPr>
        <p:spPr>
          <a:xfrm>
            <a:off x="366413" y="1447800"/>
            <a:ext cx="11546440" cy="22307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ts val="24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pl-PL" spc="-10" dirty="0">
                <a:solidFill>
                  <a:srgbClr val="626769"/>
                </a:solidFill>
                <a:latin typeface="Calibri"/>
                <a:ea typeface="+mj-ea"/>
                <a:cs typeface="Calibri"/>
              </a:rPr>
              <a:t>Pracownicy, którzy wracają do miejsca pracy po okresie izolacji, mogą mieć obawy, w szczególności dotyczące ryzyka zarażenia się. Te </a:t>
            </a:r>
            <a:r>
              <a:rPr lang="pl-PL" b="1" spc="-10" dirty="0">
                <a:solidFill>
                  <a:srgbClr val="626769"/>
                </a:solidFill>
                <a:latin typeface="Calibri"/>
                <a:ea typeface="+mj-ea"/>
                <a:cs typeface="Calibri"/>
              </a:rPr>
              <a:t>obawy mogą powodować stres </a:t>
            </a:r>
            <a:r>
              <a:rPr lang="pl-PL" spc="-10" dirty="0">
                <a:solidFill>
                  <a:srgbClr val="626769"/>
                </a:solidFill>
                <a:latin typeface="Calibri"/>
                <a:ea typeface="+mj-ea"/>
                <a:cs typeface="Calibri"/>
              </a:rPr>
              <a:t>i problemy ze zdrowiem psychicznym. </a:t>
            </a:r>
          </a:p>
          <a:p>
            <a:pPr marL="342900" indent="-342900">
              <a:lnSpc>
                <a:spcPts val="24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pl-PL" spc="-10" dirty="0">
                <a:solidFill>
                  <a:srgbClr val="626769"/>
                </a:solidFill>
                <a:latin typeface="Calibri"/>
                <a:ea typeface="+mj-ea"/>
                <a:cs typeface="Calibri"/>
              </a:rPr>
              <a:t>Pracownicy mogą obawiać się </a:t>
            </a:r>
            <a:r>
              <a:rPr lang="pl-PL" b="1" spc="-10" dirty="0">
                <a:solidFill>
                  <a:srgbClr val="626769"/>
                </a:solidFill>
                <a:latin typeface="Calibri"/>
                <a:ea typeface="+mj-ea"/>
                <a:cs typeface="Calibri"/>
              </a:rPr>
              <a:t>zwiększonego ryzyka zarażenia w miejscu pracy</a:t>
            </a:r>
            <a:r>
              <a:rPr lang="pl-PL" spc="-10" dirty="0">
                <a:solidFill>
                  <a:srgbClr val="626769"/>
                </a:solidFill>
                <a:latin typeface="Calibri"/>
                <a:ea typeface="+mj-ea"/>
                <a:cs typeface="Calibri"/>
              </a:rPr>
              <a:t> i mogą nie chcieć wracać. Ważne jest, aby zrozumieć ich obawy, udzielić informacji na temat podjętych środków i dostępnego wsparcia. </a:t>
            </a:r>
          </a:p>
          <a:p>
            <a:pPr marL="342900" indent="-342900">
              <a:lnSpc>
                <a:spcPts val="24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pl-PL" spc="-10" dirty="0">
                <a:solidFill>
                  <a:srgbClr val="626769"/>
                </a:solidFill>
                <a:latin typeface="Calibri"/>
                <a:ea typeface="+mj-ea"/>
                <a:cs typeface="Calibri"/>
              </a:rPr>
              <a:t>Zwróć szczególną uwagę na pracowników, którzy są w </a:t>
            </a:r>
            <a:r>
              <a:rPr lang="pl-PL" b="1" spc="-10" dirty="0">
                <a:solidFill>
                  <a:srgbClr val="626769"/>
                </a:solidFill>
                <a:latin typeface="Calibri"/>
                <a:ea typeface="+mj-ea"/>
                <a:cs typeface="Calibri"/>
              </a:rPr>
              <a:t>grupie wysokiego ryzyka </a:t>
            </a:r>
            <a:r>
              <a:rPr lang="pl-PL" spc="-10" dirty="0">
                <a:solidFill>
                  <a:srgbClr val="626769"/>
                </a:solidFill>
                <a:latin typeface="Calibri"/>
                <a:ea typeface="+mj-ea"/>
                <a:cs typeface="Calibri"/>
              </a:rPr>
              <a:t>i bądź przygotowany na ochronę osób najbardziej narażonych.</a:t>
            </a:r>
          </a:p>
        </p:txBody>
      </p:sp>
    </p:spTree>
    <p:extLst>
      <p:ext uri="{BB962C8B-B14F-4D97-AF65-F5344CB8AC3E}">
        <p14:creationId xmlns:p14="http://schemas.microsoft.com/office/powerpoint/2010/main" val="706016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 txBox="1"/>
          <p:nvPr/>
        </p:nvSpPr>
        <p:spPr>
          <a:xfrm>
            <a:off x="2974848" y="3241085"/>
            <a:ext cx="426910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lang="pl-PL" sz="1800" spc="-10" dirty="0">
                <a:solidFill>
                  <a:srgbClr val="FFFFFF"/>
                </a:solidFill>
                <a:latin typeface="Calibri"/>
                <a:cs typeface="Calibri"/>
              </a:rPr>
              <a:t>Ocena ryzy zawodowego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1657583" y="6360666"/>
            <a:ext cx="255270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14"/>
              </a:lnSpc>
            </a:pPr>
            <a:fld id="{81D60167-4931-47E6-BA6A-407CBD079E47}" type="slidenum">
              <a:rPr sz="1600" b="0" spc="-5" dirty="0">
                <a:solidFill>
                  <a:srgbClr val="B61928"/>
                </a:solidFill>
                <a:latin typeface="Calibri Light"/>
                <a:cs typeface="Calibri Light"/>
              </a:rPr>
              <a:t>6</a:t>
            </a:fld>
            <a:endParaRPr sz="1600">
              <a:latin typeface="Calibri Light"/>
              <a:cs typeface="Calibri Light"/>
            </a:endParaRPr>
          </a:p>
        </p:txBody>
      </p:sp>
      <p:sp>
        <p:nvSpPr>
          <p:cNvPr id="17" name="object 46"/>
          <p:cNvSpPr txBox="1">
            <a:spLocks noGrp="1"/>
          </p:cNvSpPr>
          <p:nvPr>
            <p:ph type="ctrTitle"/>
          </p:nvPr>
        </p:nvSpPr>
        <p:spPr>
          <a:xfrm>
            <a:off x="3038375" y="254917"/>
            <a:ext cx="8677499" cy="45666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7800"/>
              </a:lnSpc>
              <a:spcBef>
                <a:spcPts val="100"/>
              </a:spcBef>
            </a:pPr>
            <a:r>
              <a:rPr lang="pl-PL" spc="-10" dirty="0"/>
              <a:t>Zadbaj o dobrą atmosferę </a:t>
            </a:r>
            <a:endParaRPr spc="-10" dirty="0"/>
          </a:p>
        </p:txBody>
      </p:sp>
      <p:sp>
        <p:nvSpPr>
          <p:cNvPr id="2" name="Prostokąt 1">
            <a:extLst>
              <a:ext uri="{FF2B5EF4-FFF2-40B4-BE49-F238E27FC236}">
                <a16:creationId xmlns:a16="http://schemas.microsoft.com/office/drawing/2014/main" id="{AFCB6FB6-EC5C-409D-94F0-7BDEEE9FED25}"/>
              </a:ext>
            </a:extLst>
          </p:cNvPr>
          <p:cNvSpPr/>
          <p:nvPr/>
        </p:nvSpPr>
        <p:spPr>
          <a:xfrm>
            <a:off x="339743" y="1371600"/>
            <a:ext cx="11317840" cy="2831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ts val="24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pl-PL" spc="-10" dirty="0">
                <a:solidFill>
                  <a:srgbClr val="626769"/>
                </a:solidFill>
                <a:latin typeface="Calibri"/>
                <a:ea typeface="+mj-ea"/>
                <a:cs typeface="Calibri"/>
              </a:rPr>
              <a:t>Należy mieć świadomość, że pracownicy </a:t>
            </a:r>
            <a:r>
              <a:rPr lang="pl-PL" b="1" spc="-10" dirty="0">
                <a:solidFill>
                  <a:srgbClr val="626769"/>
                </a:solidFill>
                <a:latin typeface="Calibri"/>
                <a:ea typeface="+mj-ea"/>
                <a:cs typeface="Calibri"/>
              </a:rPr>
              <a:t>mogli przejść przez traumatyczne wydarzenia</a:t>
            </a:r>
            <a:r>
              <a:rPr lang="pl-PL" spc="-10" dirty="0">
                <a:solidFill>
                  <a:srgbClr val="626769"/>
                </a:solidFill>
                <a:latin typeface="Calibri"/>
                <a:ea typeface="+mj-ea"/>
                <a:cs typeface="Calibri"/>
              </a:rPr>
              <a:t>, takie jak poważna choroba lub śmierć krewnego lub przyjaciela, albo doświadczać trudności finansowych lub problemów w relacjach osobistych.</a:t>
            </a:r>
          </a:p>
          <a:p>
            <a:pPr marL="342900" indent="-342900">
              <a:lnSpc>
                <a:spcPts val="2400"/>
              </a:lnSpc>
              <a:spcBef>
                <a:spcPts val="1200"/>
              </a:spcBef>
              <a:buFont typeface="+mj-lt"/>
              <a:buAutoNum type="arabicPeriod" startAt="5"/>
            </a:pPr>
            <a:r>
              <a:rPr lang="pl-PL" spc="-10" dirty="0">
                <a:solidFill>
                  <a:srgbClr val="626769"/>
                </a:solidFill>
                <a:latin typeface="Calibri"/>
                <a:ea typeface="+mj-ea"/>
                <a:cs typeface="Calibri"/>
              </a:rPr>
              <a:t>Osoby, które </a:t>
            </a:r>
            <a:r>
              <a:rPr lang="pl-PL" b="1" spc="-10" dirty="0">
                <a:solidFill>
                  <a:srgbClr val="626769"/>
                </a:solidFill>
                <a:latin typeface="Calibri"/>
                <a:ea typeface="+mj-ea"/>
                <a:cs typeface="Calibri"/>
              </a:rPr>
              <a:t>poważnie zachorowały, mogą wymagać szczególnej uwagi </a:t>
            </a:r>
            <a:r>
              <a:rPr lang="pl-PL" spc="-10" dirty="0">
                <a:solidFill>
                  <a:srgbClr val="626769"/>
                </a:solidFill>
                <a:latin typeface="Calibri"/>
                <a:ea typeface="+mj-ea"/>
                <a:cs typeface="Calibri"/>
              </a:rPr>
              <a:t>nawet po uznaniu ich za zdolnych do pracy. Istnieją pewne wskazania, że chorzy na </a:t>
            </a:r>
            <a:r>
              <a:rPr lang="pl-PL" spc="-10" dirty="0" err="1">
                <a:solidFill>
                  <a:srgbClr val="626769"/>
                </a:solidFill>
                <a:latin typeface="Calibri"/>
                <a:ea typeface="+mj-ea"/>
                <a:cs typeface="Calibri"/>
              </a:rPr>
              <a:t>koronawirusy</a:t>
            </a:r>
            <a:r>
              <a:rPr lang="pl-PL" spc="-10" dirty="0">
                <a:solidFill>
                  <a:srgbClr val="626769"/>
                </a:solidFill>
                <a:latin typeface="Calibri"/>
                <a:ea typeface="+mj-ea"/>
                <a:cs typeface="Calibri"/>
              </a:rPr>
              <a:t> mogą cierpieć z powodu zmniejszonej wydajności płuc po przebytej chorobie.</a:t>
            </a:r>
          </a:p>
          <a:p>
            <a:pPr marL="342900" indent="-342900">
              <a:lnSpc>
                <a:spcPts val="2400"/>
              </a:lnSpc>
              <a:spcBef>
                <a:spcPts val="1200"/>
              </a:spcBef>
              <a:buFont typeface="+mj-lt"/>
              <a:buAutoNum type="arabicPeriod" startAt="5"/>
            </a:pPr>
            <a:r>
              <a:rPr lang="pl-PL" spc="-10" dirty="0">
                <a:solidFill>
                  <a:srgbClr val="626769"/>
                </a:solidFill>
                <a:latin typeface="Calibri"/>
                <a:ea typeface="+mj-ea"/>
                <a:cs typeface="Calibri"/>
              </a:rPr>
              <a:t>Należy być świadomym ryzyka, że pracownicy, którzy byli </a:t>
            </a:r>
            <a:r>
              <a:rPr lang="pl-PL" b="1" spc="-10" dirty="0">
                <a:solidFill>
                  <a:srgbClr val="626769"/>
                </a:solidFill>
                <a:latin typeface="Calibri"/>
                <a:ea typeface="+mj-ea"/>
                <a:cs typeface="Calibri"/>
              </a:rPr>
              <a:t>chorzy na COVID-19, mogą cierpieć z powodu stygmatyzacji i dyskryminacji</a:t>
            </a:r>
            <a:r>
              <a:rPr lang="pl-PL" spc="-10" dirty="0">
                <a:solidFill>
                  <a:srgbClr val="626769"/>
                </a:solidFill>
                <a:latin typeface="Calibri"/>
                <a:ea typeface="+mj-ea"/>
                <a:cs typeface="Calibri"/>
              </a:rPr>
              <a:t>.</a:t>
            </a:r>
          </a:p>
          <a:p>
            <a:pPr marL="342900" indent="-342900">
              <a:buFont typeface="+mj-lt"/>
              <a:buAutoNum type="arabicPeriod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441490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7155">
              <a:lnSpc>
                <a:spcPts val="1614"/>
              </a:lnSpc>
            </a:pPr>
            <a:fld id="{81D60167-4931-47E6-BA6A-407CBD079E47}" type="slidenum">
              <a:rPr spc="-5" dirty="0"/>
              <a:t>7</a:t>
            </a:fld>
            <a:endParaRPr spc="-5" dirty="0"/>
          </a:p>
        </p:txBody>
      </p:sp>
      <p:sp>
        <p:nvSpPr>
          <p:cNvPr id="3" name="object 3"/>
          <p:cNvSpPr txBox="1"/>
          <p:nvPr/>
        </p:nvSpPr>
        <p:spPr>
          <a:xfrm>
            <a:off x="372535" y="1219200"/>
            <a:ext cx="11213048" cy="2426305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marL="12700" marR="5080">
              <a:lnSpc>
                <a:spcPts val="1939"/>
              </a:lnSpc>
              <a:spcBef>
                <a:spcPts val="345"/>
              </a:spcBef>
            </a:pPr>
            <a:endParaRPr lang="pl-PL" dirty="0">
              <a:highlight>
                <a:srgbClr val="FFFF00"/>
              </a:highlight>
            </a:endParaRPr>
          </a:p>
          <a:p>
            <a:pPr marL="355600" lvl="1" indent="-285750">
              <a:lnSpc>
                <a:spcPts val="2400"/>
              </a:lnSpc>
              <a:spcBef>
                <a:spcPts val="1200"/>
              </a:spcBef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</a:pPr>
            <a:r>
              <a:rPr lang="pl-PL" spc="-10" dirty="0">
                <a:solidFill>
                  <a:srgbClr val="626769"/>
                </a:solidFill>
                <a:latin typeface="Calibri"/>
                <a:ea typeface="+mj-ea"/>
                <a:cs typeface="Calibri"/>
              </a:rPr>
              <a:t>Określ </a:t>
            </a:r>
            <a:r>
              <a:rPr lang="pl-PL" b="1" spc="-10" dirty="0">
                <a:solidFill>
                  <a:srgbClr val="626769"/>
                </a:solidFill>
                <a:latin typeface="Calibri"/>
                <a:ea typeface="+mj-ea"/>
                <a:cs typeface="Calibri"/>
              </a:rPr>
              <a:t>zakresy odpowiedzialności </a:t>
            </a:r>
            <a:r>
              <a:rPr lang="pl-PL" spc="-10" dirty="0">
                <a:solidFill>
                  <a:srgbClr val="626769"/>
                </a:solidFill>
                <a:latin typeface="Calibri"/>
                <a:ea typeface="+mj-ea"/>
                <a:cs typeface="Calibri"/>
              </a:rPr>
              <a:t>związane z planem powrotu do pracy </a:t>
            </a:r>
          </a:p>
          <a:p>
            <a:pPr marL="412750" lvl="1" indent="-342900">
              <a:lnSpc>
                <a:spcPts val="2400"/>
              </a:lnSpc>
              <a:spcBef>
                <a:spcPts val="1200"/>
              </a:spcBef>
              <a:buClr>
                <a:schemeClr val="bg1"/>
              </a:buClr>
              <a:buSzPct val="100000"/>
              <a:buFont typeface="+mj-lt"/>
              <a:buAutoNum type="arabicPeriod"/>
            </a:pPr>
            <a:r>
              <a:rPr lang="pl-PL" b="1" spc="-10" dirty="0">
                <a:solidFill>
                  <a:srgbClr val="626769"/>
                </a:solidFill>
                <a:latin typeface="Calibri"/>
                <a:ea typeface="+mj-ea"/>
                <a:cs typeface="Calibri"/>
              </a:rPr>
              <a:t>Odpowiedzialność Pracodawcy</a:t>
            </a:r>
            <a:r>
              <a:rPr lang="pl-PL" spc="-10" dirty="0">
                <a:solidFill>
                  <a:srgbClr val="626769"/>
                </a:solidFill>
                <a:latin typeface="Calibri"/>
                <a:ea typeface="+mj-ea"/>
                <a:cs typeface="Calibri"/>
              </a:rPr>
              <a:t> – opracowanie i wydawanie wytycznych dotyczących powrotu do miejsc pracy. </a:t>
            </a:r>
          </a:p>
          <a:p>
            <a:pPr marL="412750" lvl="1" indent="-342900">
              <a:lnSpc>
                <a:spcPts val="2400"/>
              </a:lnSpc>
              <a:spcBef>
                <a:spcPts val="1200"/>
              </a:spcBef>
              <a:buClr>
                <a:schemeClr val="bg1"/>
              </a:buClr>
              <a:buSzPct val="100000"/>
              <a:buFont typeface="+mj-lt"/>
              <a:buAutoNum type="arabicPeriod"/>
            </a:pPr>
            <a:r>
              <a:rPr lang="pl-PL" b="1" spc="-10" dirty="0">
                <a:solidFill>
                  <a:srgbClr val="626769"/>
                </a:solidFill>
                <a:latin typeface="Calibri"/>
                <a:ea typeface="+mj-ea"/>
                <a:cs typeface="Calibri"/>
              </a:rPr>
              <a:t>Odpowiedzialność bezpośrednich przełożonych / brygadzistów </a:t>
            </a:r>
            <a:r>
              <a:rPr lang="pl-PL" spc="-10" dirty="0">
                <a:solidFill>
                  <a:srgbClr val="626769"/>
                </a:solidFill>
                <a:latin typeface="Calibri"/>
                <a:ea typeface="+mj-ea"/>
                <a:cs typeface="Calibri"/>
              </a:rPr>
              <a:t>– organizacja stanowisk pracy w sposób zgodny z instrukcjami bezpieczeństwa i higieny pracy. Monitorowanie wdrożonych działań. </a:t>
            </a:r>
          </a:p>
          <a:p>
            <a:pPr marL="412750" lvl="1" indent="-342900">
              <a:lnSpc>
                <a:spcPts val="2400"/>
              </a:lnSpc>
              <a:spcBef>
                <a:spcPts val="1200"/>
              </a:spcBef>
              <a:buClr>
                <a:schemeClr val="bg1"/>
              </a:buClr>
              <a:buSzPct val="100000"/>
              <a:buFont typeface="+mj-lt"/>
              <a:buAutoNum type="arabicPeriod"/>
            </a:pPr>
            <a:r>
              <a:rPr lang="pl-PL" b="1" spc="-10" dirty="0">
                <a:solidFill>
                  <a:srgbClr val="626769"/>
                </a:solidFill>
                <a:latin typeface="Calibri"/>
                <a:ea typeface="+mj-ea"/>
                <a:cs typeface="Calibri"/>
              </a:rPr>
              <a:t>Odpowiedzialność Pracowników </a:t>
            </a:r>
            <a:r>
              <a:rPr lang="pl-PL" spc="-10" dirty="0">
                <a:solidFill>
                  <a:srgbClr val="626769"/>
                </a:solidFill>
                <a:latin typeface="Calibri"/>
                <a:ea typeface="+mj-ea"/>
                <a:cs typeface="Calibri"/>
              </a:rPr>
              <a:t>– stosowanie się do wytycznych i instrukcji bezpieczeństwa i higieny pracy.</a:t>
            </a:r>
          </a:p>
        </p:txBody>
      </p:sp>
      <p:sp>
        <p:nvSpPr>
          <p:cNvPr id="9" name="object 46"/>
          <p:cNvSpPr txBox="1">
            <a:spLocks/>
          </p:cNvSpPr>
          <p:nvPr/>
        </p:nvSpPr>
        <p:spPr>
          <a:xfrm>
            <a:off x="3038375" y="254917"/>
            <a:ext cx="8677499" cy="45666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800" b="0" i="0">
                <a:solidFill>
                  <a:srgbClr val="626769"/>
                </a:solidFill>
                <a:latin typeface="Calibri"/>
                <a:ea typeface="+mj-ea"/>
                <a:cs typeface="Calibri"/>
              </a:defRPr>
            </a:lvl1pPr>
          </a:lstStyle>
          <a:p>
            <a:pPr marL="12700" marR="5080">
              <a:lnSpc>
                <a:spcPct val="107800"/>
              </a:lnSpc>
              <a:spcBef>
                <a:spcPts val="100"/>
              </a:spcBef>
            </a:pPr>
            <a:r>
              <a:rPr lang="pl-PL" kern="0" spc="-10" dirty="0"/>
              <a:t>Odpowiedzialność</a:t>
            </a:r>
            <a:endParaRPr lang="it-IT" kern="0" spc="-10" dirty="0"/>
          </a:p>
        </p:txBody>
      </p:sp>
    </p:spTree>
    <p:extLst>
      <p:ext uri="{BB962C8B-B14F-4D97-AF65-F5344CB8AC3E}">
        <p14:creationId xmlns:p14="http://schemas.microsoft.com/office/powerpoint/2010/main" val="16306709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7155">
              <a:lnSpc>
                <a:spcPts val="1614"/>
              </a:lnSpc>
            </a:pPr>
            <a:fld id="{81D60167-4931-47E6-BA6A-407CBD079E47}" type="slidenum">
              <a:rPr spc="-5" dirty="0"/>
              <a:t>8</a:t>
            </a:fld>
            <a:endParaRPr spc="-5" dirty="0"/>
          </a:p>
        </p:txBody>
      </p:sp>
      <p:sp>
        <p:nvSpPr>
          <p:cNvPr id="9" name="object 46"/>
          <p:cNvSpPr txBox="1">
            <a:spLocks/>
          </p:cNvSpPr>
          <p:nvPr/>
        </p:nvSpPr>
        <p:spPr>
          <a:xfrm>
            <a:off x="3038375" y="254917"/>
            <a:ext cx="8677499" cy="45666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800" b="0" i="0">
                <a:solidFill>
                  <a:srgbClr val="626769"/>
                </a:solidFill>
                <a:latin typeface="Calibri"/>
                <a:ea typeface="+mj-ea"/>
                <a:cs typeface="Calibri"/>
              </a:defRPr>
            </a:lvl1pPr>
          </a:lstStyle>
          <a:p>
            <a:pPr marL="12700" marR="5080">
              <a:lnSpc>
                <a:spcPct val="107800"/>
              </a:lnSpc>
              <a:spcBef>
                <a:spcPts val="100"/>
              </a:spcBef>
            </a:pPr>
            <a:r>
              <a:rPr lang="pl-PL" kern="0" spc="-10" dirty="0"/>
              <a:t>Odpowiedzialność</a:t>
            </a:r>
            <a:endParaRPr lang="it-IT" kern="0" spc="-10" dirty="0"/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58E302CA-00A2-4C8A-8CC7-F4A9596421DA}"/>
              </a:ext>
            </a:extLst>
          </p:cNvPr>
          <p:cNvSpPr/>
          <p:nvPr/>
        </p:nvSpPr>
        <p:spPr>
          <a:xfrm>
            <a:off x="-17826" y="1371600"/>
            <a:ext cx="8552226" cy="498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5600" lvl="1" indent="-285750">
              <a:lnSpc>
                <a:spcPts val="2400"/>
              </a:lnSpc>
              <a:spcBef>
                <a:spcPts val="1200"/>
              </a:spcBef>
              <a:buClr>
                <a:schemeClr val="bg1"/>
              </a:buClr>
              <a:buSzPct val="100000"/>
              <a:buFont typeface="Wingdings" panose="05000000000000000000" pitchFamily="2" charset="2"/>
              <a:buChar char="ü"/>
            </a:pPr>
            <a:r>
              <a:rPr lang="pl-PL" b="1" spc="-10" dirty="0">
                <a:solidFill>
                  <a:srgbClr val="626769"/>
                </a:solidFill>
                <a:latin typeface="Calibri"/>
                <a:ea typeface="+mj-ea"/>
                <a:cs typeface="Calibri"/>
              </a:rPr>
              <a:t>Przykład:</a:t>
            </a:r>
          </a:p>
          <a:p>
            <a:pPr marL="355600" lvl="1" indent="-285750">
              <a:lnSpc>
                <a:spcPts val="2400"/>
              </a:lnSpc>
              <a:spcBef>
                <a:spcPts val="1200"/>
              </a:spcBef>
              <a:buClr>
                <a:schemeClr val="bg1"/>
              </a:buClr>
              <a:buSzPct val="100000"/>
              <a:buFont typeface="Wingdings" panose="05000000000000000000" pitchFamily="2" charset="2"/>
              <a:buChar char="ü"/>
            </a:pPr>
            <a:r>
              <a:rPr lang="pl-PL" spc="-10" dirty="0">
                <a:solidFill>
                  <a:srgbClr val="626769"/>
                </a:solidFill>
                <a:latin typeface="Calibri"/>
                <a:ea typeface="+mj-ea"/>
                <a:cs typeface="Calibri"/>
              </a:rPr>
              <a:t>W trosce o </a:t>
            </a:r>
            <a:r>
              <a:rPr lang="pl-PL" b="1" spc="-10" dirty="0">
                <a:solidFill>
                  <a:srgbClr val="626769"/>
                </a:solidFill>
                <a:latin typeface="Calibri"/>
                <a:ea typeface="+mj-ea"/>
                <a:cs typeface="Calibri"/>
              </a:rPr>
              <a:t>wspólne bezpieczeństwo</a:t>
            </a:r>
            <a:r>
              <a:rPr lang="pl-PL" spc="-10" dirty="0">
                <a:solidFill>
                  <a:srgbClr val="626769"/>
                </a:solidFill>
                <a:latin typeface="Calibri"/>
                <a:ea typeface="+mj-ea"/>
                <a:cs typeface="Calibri"/>
              </a:rPr>
              <a:t> osoby, które mają objawy chorobowe (kaszel, katar, ból głowy, ból mięśni) nie mogą przychodzić do pracy. </a:t>
            </a:r>
          </a:p>
          <a:p>
            <a:pPr marL="355600" lvl="1" indent="-285750">
              <a:lnSpc>
                <a:spcPts val="2400"/>
              </a:lnSpc>
              <a:spcBef>
                <a:spcPts val="1200"/>
              </a:spcBef>
              <a:buClr>
                <a:schemeClr val="bg1"/>
              </a:buClr>
              <a:buSzPct val="100000"/>
              <a:buFont typeface="Wingdings" panose="05000000000000000000" pitchFamily="2" charset="2"/>
              <a:buChar char="ü"/>
            </a:pPr>
            <a:r>
              <a:rPr lang="pl-PL" b="1" spc="-10" dirty="0">
                <a:solidFill>
                  <a:srgbClr val="626769"/>
                </a:solidFill>
                <a:latin typeface="Calibri"/>
                <a:ea typeface="+mj-ea"/>
                <a:cs typeface="Calibri"/>
              </a:rPr>
              <a:t>Stosujemy się do zasad BHP</a:t>
            </a:r>
            <a:r>
              <a:rPr lang="pl-PL" spc="-10" dirty="0">
                <a:solidFill>
                  <a:srgbClr val="626769"/>
                </a:solidFill>
                <a:latin typeface="Calibri"/>
                <a:ea typeface="+mj-ea"/>
                <a:cs typeface="Calibri"/>
              </a:rPr>
              <a:t>. Wszyscy pracownicy mają obowiązek zapoznać się i stosować do zaleceń wynikających z oceny ryzyka zawodowego, instrukcji bezpieczeństwa i higieny pracy. </a:t>
            </a:r>
          </a:p>
          <a:p>
            <a:pPr marL="355600" lvl="1" indent="-285750">
              <a:lnSpc>
                <a:spcPts val="2400"/>
              </a:lnSpc>
              <a:spcBef>
                <a:spcPts val="1200"/>
              </a:spcBef>
              <a:buClr>
                <a:schemeClr val="bg1"/>
              </a:buClr>
              <a:buSzPct val="100000"/>
              <a:buFont typeface="Wingdings" panose="05000000000000000000" pitchFamily="2" charset="2"/>
              <a:buChar char="ü"/>
            </a:pPr>
            <a:r>
              <a:rPr lang="pl-PL" b="1" spc="-10" dirty="0">
                <a:solidFill>
                  <a:srgbClr val="626769"/>
                </a:solidFill>
                <a:latin typeface="Calibri"/>
                <a:ea typeface="+mj-ea"/>
                <a:cs typeface="Calibri"/>
              </a:rPr>
              <a:t>Dbamy o siebie i o innych. </a:t>
            </a:r>
            <a:r>
              <a:rPr lang="pl-PL" spc="-10" dirty="0">
                <a:solidFill>
                  <a:srgbClr val="626769"/>
                </a:solidFill>
                <a:latin typeface="Calibri"/>
                <a:ea typeface="+mj-ea"/>
                <a:cs typeface="Calibri"/>
              </a:rPr>
              <a:t>Reagujemy w przypadku zauważenia naruszenia wytycznych przez inne osoby. Pamiętajmy przy tym o delikatnej formie reakcji i miejmy na uwadze fakt, że są osoby, które np. są zwolnione ze względów zdrowotnych z zakrywania ust i nosa. </a:t>
            </a:r>
          </a:p>
          <a:p>
            <a:pPr marL="355600" lvl="1" indent="-285750">
              <a:lnSpc>
                <a:spcPts val="2400"/>
              </a:lnSpc>
              <a:spcBef>
                <a:spcPts val="1200"/>
              </a:spcBef>
              <a:buClr>
                <a:schemeClr val="bg1"/>
              </a:buClr>
              <a:buSzPct val="100000"/>
              <a:buFont typeface="Wingdings" panose="05000000000000000000" pitchFamily="2" charset="2"/>
              <a:buChar char="ü"/>
            </a:pPr>
            <a:r>
              <a:rPr lang="pl-PL" b="1" spc="-10" dirty="0">
                <a:solidFill>
                  <a:srgbClr val="626769"/>
                </a:solidFill>
                <a:latin typeface="Calibri"/>
                <a:ea typeface="+mj-ea"/>
                <a:cs typeface="Calibri"/>
              </a:rPr>
              <a:t>Kultura dezynfekcji przestrzeni wokół siebie</a:t>
            </a:r>
            <a:r>
              <a:rPr lang="pl-PL" spc="-10" dirty="0">
                <a:solidFill>
                  <a:srgbClr val="626769"/>
                </a:solidFill>
                <a:latin typeface="Calibri"/>
                <a:ea typeface="+mj-ea"/>
                <a:cs typeface="Calibri"/>
              </a:rPr>
              <a:t>. Każdy pracownik dba we własnym zakresie o prawidłową dezynfekcję często używanych elementów np. narzędzi czy przycisków. </a:t>
            </a:r>
          </a:p>
          <a:p>
            <a:pPr marL="268288" lvl="1" indent="-198438">
              <a:spcBef>
                <a:spcPts val="0"/>
              </a:spcBef>
              <a:buClr>
                <a:schemeClr val="bg1"/>
              </a:buClr>
              <a:buSzPct val="100000"/>
            </a:pPr>
            <a:endParaRPr lang="pl-PL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2467540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3400" y="1371600"/>
            <a:ext cx="8001000" cy="4668586"/>
          </a:xfrm>
          <a:prstGeom prst="rect">
            <a:avLst/>
          </a:prstGeom>
        </p:spPr>
        <p:txBody>
          <a:bodyPr vert="horz" wrap="square" lIns="0" tIns="67310" rIns="0" bIns="0" rtlCol="0">
            <a:spAutoFit/>
          </a:bodyPr>
          <a:lstStyle/>
          <a:p>
            <a:pPr marL="355600" marR="345440" indent="-342900">
              <a:lnSpc>
                <a:spcPts val="24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pl-PL" b="1" spc="-25" dirty="0">
                <a:solidFill>
                  <a:srgbClr val="626769"/>
                </a:solidFill>
                <a:latin typeface="Calibri"/>
                <a:cs typeface="Calibri"/>
              </a:rPr>
              <a:t>Określ </a:t>
            </a:r>
            <a:r>
              <a:rPr lang="pl-PL" spc="-25" dirty="0">
                <a:solidFill>
                  <a:srgbClr val="626769"/>
                </a:solidFill>
                <a:latin typeface="Calibri"/>
                <a:cs typeface="Calibri"/>
              </a:rPr>
              <a:t>proste i przejrzyste zalecenia </a:t>
            </a:r>
            <a:r>
              <a:rPr lang="pl-PL" b="1" spc="-25" dirty="0">
                <a:solidFill>
                  <a:srgbClr val="626769"/>
                </a:solidFill>
                <a:latin typeface="Calibri"/>
                <a:cs typeface="Calibri"/>
              </a:rPr>
              <a:t>dotyczące zmian roboczych </a:t>
            </a:r>
            <a:r>
              <a:rPr lang="pl-PL" spc="-25" dirty="0">
                <a:solidFill>
                  <a:srgbClr val="626769"/>
                </a:solidFill>
                <a:latin typeface="Calibri"/>
                <a:cs typeface="Calibri"/>
              </a:rPr>
              <a:t>i przerw (np. gdzie powinni siedzieć pracownicy i jak długo mogą przebywać w pokoju socjalnym lub stołówce)</a:t>
            </a:r>
          </a:p>
          <a:p>
            <a:pPr marL="355600" marR="345440" indent="-342900">
              <a:lnSpc>
                <a:spcPts val="24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pl-PL" b="1" spc="-25" dirty="0">
                <a:solidFill>
                  <a:srgbClr val="626769"/>
                </a:solidFill>
                <a:latin typeface="Calibri"/>
                <a:cs typeface="Calibri"/>
              </a:rPr>
              <a:t>Wyznacz opiekuna bezpieczeństwa </a:t>
            </a:r>
            <a:r>
              <a:rPr lang="pl-PL" spc="-25" dirty="0">
                <a:solidFill>
                  <a:srgbClr val="626769"/>
                </a:solidFill>
                <a:latin typeface="Calibri"/>
                <a:cs typeface="Calibri"/>
              </a:rPr>
              <a:t>w każdym zespole, aby wspierał przestrzeganie nowych standardów w zakresie higieny i gromadził uwagi pracowników dotyczące tych standardów</a:t>
            </a:r>
          </a:p>
          <a:p>
            <a:pPr marL="355600" marR="345440" indent="-342900">
              <a:lnSpc>
                <a:spcPts val="24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pl-PL" spc="-25" dirty="0">
                <a:solidFill>
                  <a:srgbClr val="626769"/>
                </a:solidFill>
                <a:latin typeface="Calibri"/>
                <a:cs typeface="Calibri"/>
              </a:rPr>
              <a:t>Jeśli to możliwe, </a:t>
            </a:r>
            <a:r>
              <a:rPr lang="pl-PL" b="1" spc="-25" dirty="0">
                <a:solidFill>
                  <a:srgbClr val="626769"/>
                </a:solidFill>
                <a:latin typeface="Calibri"/>
                <a:cs typeface="Calibri"/>
              </a:rPr>
              <a:t>podziel pracowników na zespoły</a:t>
            </a:r>
            <a:r>
              <a:rPr lang="pl-PL" spc="-25" dirty="0">
                <a:solidFill>
                  <a:srgbClr val="626769"/>
                </a:solidFill>
                <a:latin typeface="Calibri"/>
                <a:cs typeface="Calibri"/>
              </a:rPr>
              <a:t>.  Pracownicy między zespołami nie mogą się wymieniać.</a:t>
            </a:r>
          </a:p>
          <a:p>
            <a:pPr marL="355600" marR="345440" indent="-342900">
              <a:lnSpc>
                <a:spcPts val="24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pl-PL" spc="-25" dirty="0">
                <a:solidFill>
                  <a:srgbClr val="626769"/>
                </a:solidFill>
                <a:latin typeface="Calibri"/>
                <a:cs typeface="Calibri"/>
              </a:rPr>
              <a:t>Określ zasady rotowania zespołów. Pamiętaj, aby zespoły nie pokrywały się ze sobą pod kątem godzin rozpoczęcia pracy i zakończenia pracy, aby zredukować liczbę osób gromadzących się jednocześnie podczas wejścia i wyjścia z zakładu. </a:t>
            </a:r>
          </a:p>
          <a:p>
            <a:pPr marL="355600" marR="345440" indent="-342900">
              <a:lnSpc>
                <a:spcPts val="24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pl-PL" spc="-25" dirty="0">
                <a:solidFill>
                  <a:srgbClr val="626769"/>
                </a:solidFill>
                <a:cs typeface="Calibri"/>
              </a:rPr>
              <a:t>Jeśli zakład pracuje w systemie zmianowym, </a:t>
            </a:r>
            <a:r>
              <a:rPr lang="pl-PL" b="1" spc="-25" dirty="0">
                <a:solidFill>
                  <a:srgbClr val="626769"/>
                </a:solidFill>
                <a:cs typeface="Calibri"/>
              </a:rPr>
              <a:t>zapewnij odpowiednią dezynfekcję </a:t>
            </a:r>
            <a:r>
              <a:rPr lang="pl-PL" spc="-25" dirty="0">
                <a:solidFill>
                  <a:srgbClr val="626769"/>
                </a:solidFill>
                <a:cs typeface="Calibri"/>
              </a:rPr>
              <a:t>często dotykanych powierzchni oraz wietrzenie pomieszczeń.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7155">
              <a:lnSpc>
                <a:spcPts val="1614"/>
              </a:lnSpc>
            </a:pPr>
            <a:fld id="{81D60167-4931-47E6-BA6A-407CBD079E47}" type="slidenum">
              <a:rPr spc="-5" dirty="0"/>
              <a:t>9</a:t>
            </a:fld>
            <a:endParaRPr spc="-5" dirty="0"/>
          </a:p>
        </p:txBody>
      </p:sp>
      <p:sp>
        <p:nvSpPr>
          <p:cNvPr id="8" name="object 46"/>
          <p:cNvSpPr txBox="1">
            <a:spLocks/>
          </p:cNvSpPr>
          <p:nvPr/>
        </p:nvSpPr>
        <p:spPr>
          <a:xfrm>
            <a:off x="3038375" y="254917"/>
            <a:ext cx="8677499" cy="45666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800" b="0" i="0">
                <a:solidFill>
                  <a:srgbClr val="626769"/>
                </a:solidFill>
                <a:latin typeface="Calibri"/>
                <a:ea typeface="+mj-ea"/>
                <a:cs typeface="Calibri"/>
              </a:defRPr>
            </a:lvl1pPr>
          </a:lstStyle>
          <a:p>
            <a:pPr marL="12700" marR="5080">
              <a:lnSpc>
                <a:spcPct val="107800"/>
              </a:lnSpc>
              <a:spcBef>
                <a:spcPts val="100"/>
              </a:spcBef>
            </a:pPr>
            <a:r>
              <a:rPr lang="pl-PL" kern="0" spc="-10" dirty="0"/>
              <a:t>Ogólne wytyczne organizacji pracy</a:t>
            </a:r>
            <a:endParaRPr lang="it-IT" kern="0" spc="-1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B61928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B61928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1913</TotalTime>
  <Words>1810</Words>
  <Application>Microsoft Office PowerPoint</Application>
  <PresentationFormat>Panoramiczny</PresentationFormat>
  <Paragraphs>140</Paragraphs>
  <Slides>19</Slides>
  <Notes>3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19</vt:i4>
      </vt:variant>
    </vt:vector>
  </HeadingPairs>
  <TitlesOfParts>
    <vt:vector size="25" baseType="lpstr">
      <vt:lpstr>Arial</vt:lpstr>
      <vt:lpstr>Calibri</vt:lpstr>
      <vt:lpstr>Calibri Light</vt:lpstr>
      <vt:lpstr>Times New Roman</vt:lpstr>
      <vt:lpstr>Wingdings</vt:lpstr>
      <vt:lpstr>Office Theme</vt:lpstr>
      <vt:lpstr>Organizacja stanowisk pracy w czasach pandemii koronawirusa SARS-CoV-2</vt:lpstr>
      <vt:lpstr>Prezentacja programu PowerPoint</vt:lpstr>
      <vt:lpstr>O czym należy pamiętać przed powrotem do miejsc pracy</vt:lpstr>
      <vt:lpstr>O czym należy pamiętać przed powrotem do miejsc pracy</vt:lpstr>
      <vt:lpstr>Zadbaj o dobrą atmosferę </vt:lpstr>
      <vt:lpstr>Zadbaj o dobrą atmosferę 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Kontakt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j.grzybowska@poczta.fm</dc:creator>
  <cp:keywords>C_Unrestricted</cp:keywords>
  <cp:lastModifiedBy>Waszczykowska, Iwona (RC-PL EHS)</cp:lastModifiedBy>
  <cp:revision>99</cp:revision>
  <dcterms:created xsi:type="dcterms:W3CDTF">2019-06-07T08:33:34Z</dcterms:created>
  <dcterms:modified xsi:type="dcterms:W3CDTF">2020-06-01T07:06:12Z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2018-05-10T00:00:00Z</vt:filetime>
  </property>
  <property fmtid="{D5CDD505-2E9C-101B-9397-08002B2CF9AE}" pid="3" name="Creator">
    <vt:lpwstr>Acrobat PDFMaker 18 dla programu PowerPoint</vt:lpwstr>
  </property>
  <property fmtid="{D5CDD505-2E9C-101B-9397-08002B2CF9AE}" pid="4" name="LastSaved">
    <vt:filetime>2019-06-07T00:00:00Z</vt:filetime>
  </property>
  <property fmtid="{D5CDD505-2E9C-101B-9397-08002B2CF9AE}" pid="5" name="Document Confidentiality">
    <vt:lpwstr>Unrestricted</vt:lpwstr>
  </property>
  <property fmtid="{D5CDD505-2E9C-101B-9397-08002B2CF9AE}" pid="6" name="sodocoClasLang">
    <vt:lpwstr>Unrestricted</vt:lpwstr>
  </property>
  <property fmtid="{D5CDD505-2E9C-101B-9397-08002B2CF9AE}" pid="7" name="sodocoClasLangId">
    <vt:i4>0</vt:i4>
  </property>
  <property fmtid="{D5CDD505-2E9C-101B-9397-08002B2CF9AE}" pid="8" name="sodocoClasId">
    <vt:i4>0</vt:i4>
  </property>
</Properties>
</file>